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2"/>
  </p:sldMasterIdLst>
  <p:handoutMasterIdLst>
    <p:handoutMasterId r:id="rId21"/>
  </p:handoutMasterIdLst>
  <p:sldIdLst>
    <p:sldId id="256"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 id="273" r:id="rId20"/>
  </p:sldIdLst>
  <p:sldSz cx="9144000" cy="6858000" type="screen4x3"/>
  <p:notesSz cx="7010400" cy="92964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6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6E11B97-51F8-459F-B185-A0BB38CCA2CD}" type="datetimeFigureOut">
              <a:rPr lang="en-US" smtClean="0"/>
              <a:t>7/2/2013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CD32BA9-420D-453B-B933-AED95504FF58}" type="slidenum">
              <a:rPr lang="en-US" smtClean="0"/>
              <a:t>‹#›</a:t>
            </a:fld>
            <a:endParaRPr lang="en-US"/>
          </a:p>
        </p:txBody>
      </p:sp>
    </p:spTree>
    <p:extLst>
      <p:ext uri="{BB962C8B-B14F-4D97-AF65-F5344CB8AC3E}">
        <p14:creationId xmlns:p14="http://schemas.microsoft.com/office/powerpoint/2010/main" val="21857526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3A86C6B-2E3C-4F5E-BAA1-2DF6F8413118}" type="datetimeFigureOut">
              <a:rPr lang="en-US" smtClean="0"/>
              <a:t>7/2/2013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79BC271-74A5-40FA-AB75-A57EE0168DE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86C6B-2E3C-4F5E-BAA1-2DF6F8413118}" type="datetimeFigureOut">
              <a:rPr lang="en-US" smtClean="0"/>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BC271-74A5-40FA-AB75-A57EE0168D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86C6B-2E3C-4F5E-BAA1-2DF6F8413118}" type="datetimeFigureOut">
              <a:rPr lang="en-US" smtClean="0"/>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BC271-74A5-40FA-AB75-A57EE0168D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A86C6B-2E3C-4F5E-BAA1-2DF6F8413118}" type="datetimeFigureOut">
              <a:rPr lang="en-US" smtClean="0"/>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BC271-74A5-40FA-AB75-A57EE0168D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A86C6B-2E3C-4F5E-BAA1-2DF6F8413118}" type="datetimeFigureOut">
              <a:rPr lang="en-US" smtClean="0"/>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BC271-74A5-40FA-AB75-A57EE0168D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3A86C6B-2E3C-4F5E-BAA1-2DF6F8413118}" type="datetimeFigureOut">
              <a:rPr lang="en-US" smtClean="0"/>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BC271-74A5-40FA-AB75-A57EE0168DE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A86C6B-2E3C-4F5E-BAA1-2DF6F8413118}" type="datetimeFigureOut">
              <a:rPr lang="en-US" smtClean="0"/>
              <a:t>7/2/2013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9BC271-74A5-40FA-AB75-A57EE0168D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A86C6B-2E3C-4F5E-BAA1-2DF6F8413118}" type="datetimeFigureOut">
              <a:rPr lang="en-US" smtClean="0"/>
              <a:t>7/2/2013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9BC271-74A5-40FA-AB75-A57EE0168D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86C6B-2E3C-4F5E-BAA1-2DF6F8413118}" type="datetimeFigureOut">
              <a:rPr lang="en-US" smtClean="0"/>
              <a:t>7/2/2013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9BC271-74A5-40FA-AB75-A57EE0168D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3A86C6B-2E3C-4F5E-BAA1-2DF6F8413118}" type="datetimeFigureOut">
              <a:rPr lang="en-US" smtClean="0"/>
              <a:t>7/2/2013</a:t>
            </a:fld>
            <a:endParaRPr lang="en-US"/>
          </a:p>
        </p:txBody>
      </p:sp>
      <p:sp>
        <p:nvSpPr>
          <p:cNvPr id="7" name="Slide Number Placeholder 6"/>
          <p:cNvSpPr>
            <a:spLocks noGrp="1"/>
          </p:cNvSpPr>
          <p:nvPr>
            <p:ph type="sldNum" sz="quarter" idx="12"/>
          </p:nvPr>
        </p:nvSpPr>
        <p:spPr/>
        <p:txBody>
          <a:bodyPr/>
          <a:lstStyle/>
          <a:p>
            <a:fld id="{C79BC271-74A5-40FA-AB75-A57EE0168DE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86C6B-2E3C-4F5E-BAA1-2DF6F8413118}" type="datetimeFigureOut">
              <a:rPr lang="en-US" smtClean="0"/>
              <a:t>7/2/2013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79BC271-74A5-40FA-AB75-A57EE0168DE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3A86C6B-2E3C-4F5E-BAA1-2DF6F8413118}" type="datetimeFigureOut">
              <a:rPr lang="en-US" smtClean="0"/>
              <a:t>7/2/2013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79BC271-74A5-40FA-AB75-A57EE0168D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4876800" cy="3302360"/>
          </a:xfrm>
        </p:spPr>
        <p:txBody>
          <a:bodyPr>
            <a:noAutofit/>
          </a:bodyPr>
          <a:lstStyle/>
          <a:p>
            <a:pPr algn="ctr"/>
            <a:r>
              <a:rPr lang="en-US" sz="4400" b="1" dirty="0" smtClean="0">
                <a:solidFill>
                  <a:schemeClr val="accent5">
                    <a:lumMod val="75000"/>
                  </a:schemeClr>
                </a:solidFill>
              </a:rPr>
              <a:t>Historical Foundations of Education</a:t>
            </a:r>
            <a:r>
              <a:rPr lang="en-US" dirty="0" smtClean="0">
                <a:solidFill>
                  <a:schemeClr val="accent5">
                    <a:lumMod val="75000"/>
                  </a:schemeClr>
                </a:solidFill>
              </a:rPr>
              <a:t/>
            </a:r>
            <a:br>
              <a:rPr lang="en-US" dirty="0" smtClean="0">
                <a:solidFill>
                  <a:schemeClr val="accent5">
                    <a:lumMod val="75000"/>
                  </a:schemeClr>
                </a:solidFill>
              </a:rPr>
            </a:br>
            <a:r>
              <a:rPr lang="en-US" sz="2800" dirty="0" smtClean="0">
                <a:solidFill>
                  <a:schemeClr val="accent5">
                    <a:lumMod val="75000"/>
                  </a:schemeClr>
                </a:solidFill>
              </a:rPr>
              <a:t>By: Janice B. </a:t>
            </a:r>
            <a:r>
              <a:rPr lang="en-US" sz="2800" dirty="0" err="1" smtClean="0">
                <a:solidFill>
                  <a:schemeClr val="accent5">
                    <a:lumMod val="75000"/>
                  </a:schemeClr>
                </a:solidFill>
              </a:rPr>
              <a:t>Theie</a:t>
            </a:r>
            <a:endParaRPr lang="en-US" sz="2800" dirty="0">
              <a:solidFill>
                <a:schemeClr val="accent5">
                  <a:lumMod val="75000"/>
                </a:schemeClr>
              </a:solidFill>
            </a:endParaRPr>
          </a:p>
        </p:txBody>
      </p:sp>
      <p:sp>
        <p:nvSpPr>
          <p:cNvPr id="3" name="Subtitle 2"/>
          <p:cNvSpPr>
            <a:spLocks noGrp="1"/>
          </p:cNvSpPr>
          <p:nvPr>
            <p:ph type="subTitle" idx="1"/>
          </p:nvPr>
        </p:nvSpPr>
        <p:spPr>
          <a:xfrm>
            <a:off x="4267200" y="2819400"/>
            <a:ext cx="4267200" cy="3200400"/>
          </a:xfrm>
        </p:spPr>
        <p:txBody>
          <a:bodyPr>
            <a:normAutofit fontScale="85000" lnSpcReduction="20000"/>
          </a:bodyPr>
          <a:lstStyle/>
          <a:p>
            <a:pPr algn="ctr"/>
            <a:r>
              <a:rPr lang="en-US" sz="4700" dirty="0" smtClean="0">
                <a:solidFill>
                  <a:schemeClr val="bg2">
                    <a:lumMod val="50000"/>
                  </a:schemeClr>
                </a:solidFill>
              </a:rPr>
              <a:t>Chapter 10</a:t>
            </a:r>
          </a:p>
          <a:p>
            <a:pPr algn="ctr"/>
            <a:r>
              <a:rPr lang="en-US" sz="3600" b="1" dirty="0" smtClean="0">
                <a:solidFill>
                  <a:schemeClr val="bg2">
                    <a:lumMod val="50000"/>
                  </a:schemeClr>
                </a:solidFill>
              </a:rPr>
              <a:t>Education from the Depression to the War on Poverty (1930-1960)</a:t>
            </a:r>
          </a:p>
          <a:p>
            <a:pPr algn="ctr"/>
            <a:endParaRPr lang="en-US" sz="2400" dirty="0">
              <a:solidFill>
                <a:schemeClr val="bg2">
                  <a:lumMod val="50000"/>
                </a:schemeClr>
              </a:solidFill>
            </a:endParaRPr>
          </a:p>
          <a:p>
            <a:pPr algn="ctr"/>
            <a:r>
              <a:rPr lang="en-US" sz="2400" dirty="0" smtClean="0">
                <a:solidFill>
                  <a:schemeClr val="bg2">
                    <a:lumMod val="50000"/>
                  </a:schemeClr>
                </a:solidFill>
              </a:rPr>
              <a:t>Catherine (Dee) Moore</a:t>
            </a:r>
          </a:p>
          <a:p>
            <a:pPr algn="ctr"/>
            <a:r>
              <a:rPr lang="en-US" sz="2400" dirty="0" smtClean="0">
                <a:solidFill>
                  <a:schemeClr val="bg2">
                    <a:lumMod val="50000"/>
                  </a:schemeClr>
                </a:solidFill>
              </a:rPr>
              <a:t>EDUC 6315</a:t>
            </a:r>
          </a:p>
          <a:p>
            <a:pPr algn="ctr"/>
            <a:endParaRPr lang="en-US" dirty="0"/>
          </a:p>
        </p:txBody>
      </p:sp>
    </p:spTree>
    <p:extLst>
      <p:ext uri="{BB962C8B-B14F-4D97-AF65-F5344CB8AC3E}">
        <p14:creationId xmlns:p14="http://schemas.microsoft.com/office/powerpoint/2010/main" val="1023455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Application-Based Answer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Answers will vary</a:t>
            </a:r>
          </a:p>
          <a:p>
            <a:r>
              <a:rPr lang="en-US" dirty="0" smtClean="0"/>
              <a:t>Many students would not be prepared for college and/or the work force</a:t>
            </a:r>
          </a:p>
          <a:p>
            <a:r>
              <a:rPr lang="en-US" dirty="0" smtClean="0"/>
              <a:t>Lack of structure/organization</a:t>
            </a:r>
          </a:p>
          <a:p>
            <a:r>
              <a:rPr lang="en-US" dirty="0" smtClean="0"/>
              <a:t>Chaos</a:t>
            </a:r>
          </a:p>
          <a:p>
            <a:r>
              <a:rPr lang="en-US" dirty="0" smtClean="0"/>
              <a:t>Problems resulting from students not educated on safe sex practices (unwanted pregnancies, diseases, </a:t>
            </a:r>
            <a:r>
              <a:rPr lang="en-US" dirty="0" err="1" smtClean="0"/>
              <a:t>etc</a:t>
            </a:r>
            <a:r>
              <a:rPr lang="en-US" dirty="0" smtClean="0"/>
              <a:t>)</a:t>
            </a:r>
            <a:endParaRPr lang="en-US" dirty="0"/>
          </a:p>
        </p:txBody>
      </p:sp>
    </p:spTree>
    <p:extLst>
      <p:ext uri="{BB962C8B-B14F-4D97-AF65-F5344CB8AC3E}">
        <p14:creationId xmlns:p14="http://schemas.microsoft.com/office/powerpoint/2010/main" val="139792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lstStyle/>
          <a:p>
            <a:pPr algn="ctr"/>
            <a:r>
              <a:rPr lang="en-US" dirty="0" smtClean="0"/>
              <a:t>Analysis-Based Question</a:t>
            </a:r>
            <a:endParaRPr lang="en-US" dirty="0"/>
          </a:p>
        </p:txBody>
      </p:sp>
      <p:sp>
        <p:nvSpPr>
          <p:cNvPr id="3" name="Content Placeholder 2"/>
          <p:cNvSpPr>
            <a:spLocks noGrp="1"/>
          </p:cNvSpPr>
          <p:nvPr>
            <p:ph idx="1"/>
          </p:nvPr>
        </p:nvSpPr>
        <p:spPr>
          <a:xfrm>
            <a:off x="1066800" y="2209800"/>
            <a:ext cx="7162800" cy="4343400"/>
          </a:xfrm>
        </p:spPr>
        <p:txBody>
          <a:bodyPr>
            <a:normAutofit fontScale="92500" lnSpcReduction="20000"/>
          </a:bodyPr>
          <a:lstStyle/>
          <a:p>
            <a:r>
              <a:rPr lang="en-US" dirty="0" smtClean="0"/>
              <a:t>How would you compare public education during the 1930s-1960s to Education today?</a:t>
            </a:r>
          </a:p>
          <a:p>
            <a:endParaRPr lang="en-US" dirty="0"/>
          </a:p>
          <a:p>
            <a:endParaRPr lang="en-US" dirty="0" smtClean="0"/>
          </a:p>
          <a:p>
            <a:endParaRPr lang="en-US" dirty="0"/>
          </a:p>
          <a:p>
            <a:pPr marL="0" indent="0">
              <a:buNone/>
            </a:pPr>
            <a:endParaRPr lang="en-US" dirty="0" smtClean="0"/>
          </a:p>
          <a:p>
            <a:pPr marL="0" indent="0">
              <a:buNone/>
            </a:pPr>
            <a:endParaRPr lang="en-US" dirty="0"/>
          </a:p>
          <a:p>
            <a:pPr marL="0" indent="0">
              <a:buNone/>
            </a:pPr>
            <a:endParaRPr lang="en-US" sz="1900" dirty="0" smtClean="0"/>
          </a:p>
          <a:p>
            <a:pPr marL="0" indent="0">
              <a:buNone/>
            </a:pPr>
            <a:endParaRPr lang="en-US" sz="1900" dirty="0"/>
          </a:p>
          <a:p>
            <a:pPr marL="0" indent="0">
              <a:buNone/>
            </a:pPr>
            <a:r>
              <a:rPr lang="en-US" sz="1900" dirty="0" smtClean="0"/>
              <a:t>Spend 2-3 minutes discussing with a partner, and be ready to share your thoughts with the class.</a:t>
            </a:r>
          </a:p>
          <a:p>
            <a:pPr marL="0" indent="0">
              <a:buNone/>
            </a:pPr>
            <a:endParaRPr lang="en-US" dirty="0"/>
          </a:p>
          <a:p>
            <a:pPr marL="0" indent="0">
              <a:buNone/>
            </a:pPr>
            <a:endParaRPr lang="en-US" dirty="0" smtClean="0"/>
          </a:p>
          <a:p>
            <a:pPr marL="0" indent="0">
              <a:buNone/>
            </a:pPr>
            <a:r>
              <a:rPr lang="en-US" sz="1900" dirty="0" smtClean="0"/>
              <a:t>Answers on pages 235-237</a:t>
            </a:r>
            <a:endParaRPr lang="en-US" sz="1900" dirty="0"/>
          </a:p>
        </p:txBody>
      </p:sp>
      <p:sp>
        <p:nvSpPr>
          <p:cNvPr id="4" name="AutoShape 2" descr="data:image/jpeg;base64,/9j/4AAQSkZJRgABAQAAAQABAAD/2wCEAAkGBhQSERUUExQWFRUWGBoYGBgYGB4bHhscHRcbIBodGxwdGyceGhwjHRwcHy8gJScpLCwsHh8xNTAqNSYrLCkBCQoKDgwNFA8PFCkYFBgpKSkpKSkpNSkpKSkpKSkpKSkpKSkpKSkpKSkpKSkpKSkpKSkpKSkpKSkpKSkpKSkpKf/AABEIAMcA/gMBIgACEQEDEQH/xAAcAAACAgMBAQAAAAAAAAAAAAAFBgQHAAIDAQj/xABEEAACAQIEAwUFBQYFAwMFAAABAhEDIQAEEjEFQVEGImFxgRMykaGxBxQjQsEVUmLR4fAzcoKS8RZDsiSiwiVTY6PS/8QAFgEBAQEAAAAAAAAAAAAAAAAAAAEC/8QAGBEBAQEBAQAAAAAAAAAAAAAAAAERQSH/2gAMAwEAAhEDEQA/AO1anTnu5ob7Mv8AI49bJk3WvR8iWX6zhRq9lM7M+wqf364i53h2aoLqqU6iLIGogxJ8cYw07LkKxPdai07RVv8AMYw8OzEx7Of8rq3/AMsV3+0X/ePxx1TjtYWFRvjioe6mQrDehV/2T9Jxz1sgutRP9Dj9MKFDtPmAbVW+P9zgnle2WbBgVZ8DPMxgGBeNOLCuw86hH1ONv25W5VS3wP6YA5nt5mrSwMnl/fjjX/rKqTdKTC+6qZjzXwwDL/1PXAiVb/Mv6zjYdtKvNV9CR/PCye1Sy2qhTnaAoEf7Y+OOlPj9FomiBO8O4/8AkcUMC9uYN1Pow/VRj1e3KTcMOkefgcLtWvlyrQGBAJuwg+HuzOA7cRpnYEfP+WILE/6vokf4hH+YEcvLHIcXoF2YVEJYQTPIGRytzPrivKmfTnf0P9ccnzSb7f35YC2aHGVNlcHyO/lOPWz4neSPEfzxUQzCnZj/AH6475bPaT/ikD/McBbf3rnPXmI5Xxx4xxVlpCDfS31xXP7UtK1e9uNRkfTHlHjNd10Fl0qr+6OUEmY8Tv44otHIcTC06RqEJIXcgXgbdRj3hXEKdWoxpMXZNM/uzeI5j3d/EYSu0XtddBaY1r7MwIMg/mERNiD6R0wy9k+BEU8vUcGkymoxUH35EKWjexJA5YB1WsSMbCsccQcbqcVQTtJmDqUdQPm2OKZk/PHDtXn1RpIJ06bCJ38T44C5btXT1AlHgEch188QH6vahadapTqiSLC35CoME33JxKoZxmp0t7i3WCe7/wC2MKXE8xlq9U1PaVULAD/CnYAcjg0O0uXlAGaFAElG5emANN2gp03dHcAggxzusn9BjKvESUVlJh5YX5G459DhS4guXq1XqfelUsdjTa1vTkMFW4vQCU0WsjaVAmY2AHPbbAEs12jFBkDsbqI3O5vt5Yl5Pj/ttZU2VVEidzOFjjuVXMOrU61GAIvUHUnlifwbL+wosCyEs091ptFv1wDI2bYBCWgSxMtEwDAmesfDGcQz/dBVjM8mi1/HAnilCo609AmAZvG4Eb45cMyj6yaqwAsC4PPw8sTWh+hW7i87D6YUPtVYNkH6q9MkcxLQMcOKcfqpTy/sgNT1FpkkTIYW9enrjn9oGSC5SuO8SUmSxO1RDAEwBucVlVnB2EtIkykACZ70R5XE+Axp+zrwHU2B585iOu3zGI9OhIWJJJK+Vhv8T8MS6vD2RgwCwqK5mYPdDHz8sRl7Wyiy11sgEX98KJ+MHEalkidiNp+cfGYHrjcZNvxS0EqCT/mmT62P9nGZGhIt+d1QnoCykHwvGA0rUCFUyLkxB8FP/wAsZTpvEgkAmN/6+M+uPM5TKkAnkdz43PqQcdxQcoAJMMDv++qxA9PrgOVdmkkz3r388d8uBpknnG3QC/zxypl2GkGeUW2gj9bY70kqJC6bA7ePdtv1AwHr1RDAfu7+oxFokXmIj+/PyxJkFDYAw0x01Lv0vPwPXEWmwm+0HlN4MfOMB2zGWVZAqIYiINjI5Yj04YCSBe88xb+uObKst3ttrb3xtRRCJLRtaCcBpWphRIZTM7Hp1x41K4AvNhfGldFk6TImw8MelRpsdgLecYDWpQYCb/3H88Feyzn8eOdKPi64DPUtgv2QfvVB1CL8W/pgLc/ZIYDUzaihUkETGmCoOkW/53wcyWUWmtOmg0oiwo6DEFG7399cEqTXHkP1xppLGPQ+OZfHmrAIf2iViNekwYX6qPpOK7/aLgxqPyw3faLmpdwP3wPgCf5YG5TsqDpMuSyKxAUN7yz52xlAleJv+99f/wCsdf2k/UfP+uCNXslH5yPOmcc8x2ek9x0HnI5n9IHpgI68UeJMfHfb+HGy8YP7oPr/AMY6J2eqD8ynpfb5eGNTwjMCIQN/tOA9bi8/9vzNv548pcTTmny/ljKuTqgEez/dkQPCfmAPU4gNlnJANNhffSefpGAN0uPRfv8AoT/TEyl2m/jq/wC8j6thUcEfXErK1Cdj8TGIpzy+cy9ehRSouZYpob8OnU94KJB/DIN5uDzwW7Q577zQq00y2aLPTZVmk0SRaZA5xfBilWEWO3gTifRm17/5TH9MbxFD5vs/XoL+JTamWJgNIkKCTz8/hiG/D3EgkbsPe5qO98MWj9reWmlTcAyCwHLfQY8bA4rOjk2MBagk6Tud2gdbm/1GJUR8xlnSNR94DYzaAQD6EH1x2pZNyp0XIcbNA2MH0KzOMy2Xao5pioLCxYwCO7aZsdhHhHLHWtlGChg8LpEwTuDB+ZJ9cQRc7l3W7bW5zEietsbJl3gaDJLEWO8aQseAkjGmfUoxBaRfYyLEj5EEY5V6hEQSO6p3PS/zwEulQq021w1tUmfOTvcDf08Mej2kKQWMyeu5PzOknGUabpq7890qRJ/N3dufvSBzxw1ssXsJ22m8j/3H44DsNQ16rHSf/JR+nyxpQAm9rH/xMY7B9Ybc6aUX6ioP54i0XEibC/0OA6cQy6iYYHvHboTb4frjm+XRZ7xJgWA6wRJIjY43agpWz3AJgjwmx9Mc8vTVrd6wv0nV/I4DnUKhYBvIv4Rfl1xpWVZgEzq5jrjnXqi2mdyb+kfIYxqqsGMQdxfcz/ZwGVEUE975YLdkI9sQOb0v/I4AOcHuwpHt18atP5Ek4C6EufT9RgpS94+mBVJr4JU37zef6Y00lY9OOQfG+rniimO3/EQaxQXYuzQOkwMcMt23zVOoO6iDSEMo1gApsSfKcTKFdf2rSLHSWBCv4wLRzm48zgv9pWWnJ06rkF1ZQSLCG+t4PxxhB+h2tqVMsGp6tTKQCIaGMAjzBki15GIGX45XJUO3ODZWN+TBpn4jz6BPs04pry1SkRdCGHUagRYbflw55OmrbgglmPeF7QASL7i/ocFHkyNBwDpptI/cX9Mcq3Z7LH/tL6SPocQFzTIT3IWLWEeJkHEfM9oZKqoGpjpHK84qs4nwTLpH4b3Mdxjbz3xxrdmKViHqCbDvKd/MDHuZzkwpcEltIibNFxffEdK7UwisZiLnqIvf+7YgicX4KKKBvaMZYLBUdCf0wE7Q01TL0zHed2M/wqIj4mcHu0ObLimDb3j9B/PC72wqR93TpSLHzZv6YIsemu/0k9egFsSlFvToTz85xzoL/cnp0x2VNvA9D/P543AtfaWQMsh2JZ9MCCPwah+qgeuKmOXCEMKiEqwMeT2i99pi1oxaX2lUAcmIXve1UCVHRp2k7eH1xVQWlILlhYSsXkAahtbmPPGajXN01gEMCw7rAeGoAjrZRPmMY1OmERg8ndljY2t6zv4HGVa6aCq272oE9Cqyv+4b+Hjjl94SCGBIIWIsQQL+f9cRGcRKM3ckwSDAtYmPljv7KiIkOLA9RdVJG821ATiO2bRdQVW7ykX8TII9LeuPctmCtMrp1ai0EeUbX8T6DxwG6MrSzKSZJMchFufL+WJNA0yCAW7wPp3l26yNQ+GDGX7Pt92GZ9plUDElUdwJBWNMkaZE7SIMzfEPiWUq0NEpS7ye0BTvCGBFyNwQTEGNsBySinsajJqFov0LLgUSMScqx01RJjTt/rTEOo/9MBzarjRqmOTnrbHi1MQYTjAmNXfBPs12aq55qiUnRSgDd+0ydvDY8sUDcMPYFf8A1KD/APID8EJwM4rwSvkKgFdVvJA1BgQp9YBxZdDswuWzGWamISqNcGCVPsiSsgAEXMeR8MFNOX9/1GJ9LdvM4hZUTUGCFAWPiT9caVtqiMR81xVFV+9ICyY8mn5D6Y84jWRF1tEKZ+RFx0kjCVxftCuisVkgiT4goJJN4hixgfxXE3ahXz+RFRvby0U3UKFAJLH3QZOxaB8emGurnfaZSomaVGfQZtCr3SwKobyIB3nfocQuBuhKqw7tHvNI3qRL23hSRYDm2++J9Z6dd1pGPxGlgLwqyfdIm7LY6eRv1gAdjOD1MvUFQsrUmB7sGTA7vdBIn3rTa17GHU0hWQfiVEqhQJpkjvA3MCzCQfTC7WzLfeEVKc01UERtE9IIEqwPLErK8c9mVde8EVjUm0H8qjpsNuuAM5WrSDgE1hUUyZqOATv3rgMJtcekY6rpBke1JFwGuA0czE9Dv49MBEqMKdSo57waaie9oRpKmQTyjyAMxgdX4ydCuvdUgNBJgXkbm3L44ip/ERIDn2gpg90qDE855zNpPpiI/ajK0G0vVJdogKpYiBaeQ3O98QM72/0d96avCsNMAAsbSTF+XzwjBN3IJZ5bXpIBmPdm+8idsBZFXi9OrUVVa8AAEaTck2B8xgJ2zzZOccckVE+Cg/rhOzTiQCzAC9iTeLtJm02AHnbG2Sz5Yk1GLGB3iZMx5ybRfBH0Vwmrro026onPmUHKMdiJsRz6NHjc4gcNUUaNMFoUIBLsBy/sYjZrtTlE96vSLWsp9obGeU40oX9o9ULk7xDVAIgCxRxeLncYqn26PpLzMXj/ADG3wi+LA7YdrstXprQpsS/tabk6IEBpPrB6XwgewVz3nC6SQ0kSQBvyknbzOJUrWoKZQkBt4E+IJ9YgD588RabxfSGuN/8AK3/P+nHfNugRVUgkEmY3BEjygkj/AIGMXMKoA0zIUn0B8DzJv6YiOeYrF1svdECekWH1Hzx3yK1G0ICe9sAB+awEnmSSvlPXErhYXM1VoGKYqQJAnvKrkGLXNh8euGOt9njirSXLu1We9fu6SIYe77osYJ5wJGAG8I7J1K9FqT06gqIzMCFkGYkW2NrDxxBznCamXJRtQAA0zaATffa4BjqcXcdShQ+tXnYR3ieWxsTzGEDt72Lzasc1UK1KcDUUnuDkCvS9yJHli4pMoEAVh/Af/JMQqAGpSRaR63GJuXTu1t/8Of8A9iYHvUhT4DERe+Z4RQouqrSy9Mu5VdNFZPvEX8FE+mKV7cUdGfzIt/iHYRyBxcmYY1cwKr2NAuyDcEEJfaxI25yfA4qXtllqlTOVStN2JKTCnc01n5zi1Sth/wDsyyFVGqu1GoquECuVIUxqkBmgEkQfIHBP7JeymXeoz5mGroQadF4jTaakSdRBtB93e8gi4uKZMPTIPKCPCDv8MJCRWXHOyi5ypSX2Y9nTYFmDEBUkahES2qAoMgL8MFeO59VqUFJPcZtRiwHs2AmBaSw+eHjhfDlppMd5hed45DAfjfAwNVSmIYCWEG4AiwGxA6dMXFB+EZ1Hqd11O+xH98sE8u3dGFPiGeFGoHVQKjoQp0mAdSyTbfSWP+npgTnUK02qLq1gEnTU3MfwwTiAx22z3sULhvfGmCCTYEmPA2keAwtZHKhcujVDPtqgAv7yJ3jfaCV03PMC0YJ9o67VWTLsbUQplpJZjTEkknxj4458PzZqhQyKKeWVaIie8W5qNpEJ1uCY5YIkpmadM1lU7EdLtoSRFlJMEmAd8aDhaCqzm2hdJtAhTcA+7fTyGwYc8Lil/a1Qp06u9edIcBtKzcFrhgSPd8ASS5qCksVGAZgHJhl1BWl7AT7xJAuIBG5jASOH13zNaotJdTrCyB7oBCFpDNYAA8scuIcCzdF2bUquVYKULIarNVUsGZxJYzaTfRa2+uTzfd1KSCSTIY+RvM7ieXlgjR4/mE2rP6tPyM4AVWzFV0CZhXp1AXEssawwBMtOk8jB3xDzoAMKZAWJJEk+A6fy8cNNbtHWZdNQU6q9KlMEfARjzL9oKaEn7nRk7lLH5g4gqbjxq0qyOVgAhllRBvaRty9b4tjs3xunnaSO1BGQNpJPeCOBPukWsbWxA46uTzit7RK1MmIK6CFgWiwPj640+z7sNlhTaqxasCzaSSVAA7pKgH3veGufKOdVrxT7MaFVj7Kq1ME6gpGpR4biR0xHX7G2W9OuD11Jf5Nh2r8K0sukuQBAvJA/UYI0HYCDiGKP4jBrNqkjUd/PHntNCtAJ1d2dMkyLKo3vjXtC4DgnYsJPpv8AHB3sbwU5itP4eqmwdg7E6kkRpUbx576cEAcxwSvTAapl6lJSbM6mCRsCxA0sfGMRM7w2ogBqKQSATJF5noeoOPok1WUBVQENcmbbee9gNjiuO2/DqVaoTWqCiygrTVRMgE3YRtPTocXDFXqMdQCcHMv2epATUzC+SqWP6YmpkcsLKtStz3i/LuqJ59cQL/Cq3ssxRf8AdqI3oGE/LH0nwTI0KdMCiFgiSRuTzLEXnzxTqdna1QD2eUCjqy/OXI+WLC7NZh6dJRVs2ttcCYgnpPLGoHOI8RiJxRlajUptHfR1v/EpHwvjzMcYRaZI755KAb+G2K+49nqtdu84UHuhFvvsDyJ6CTfrjVql7JcCpUEL13R1b8MhTqnn+UnmvO2+B9Psw1RiKGVq1V61fwx8yJHjh/7N9k6VD8Rvxao2Zh7u1lFwL88MukAkwJ5+OMYhMyOS4nEasvQn3iBrY26mRPriDmuB0TUb2+bq1akwwpoxgqLglQwBAHu2NtsO9esFEkgRE+v9cVt2y7VVarezpVBRp02Ye/3mMkaoABFpgBtjfpgpq4T2Zy+WrUqlJe+ZIYsSY0+ccxyxYVOsCurlEnnbfbnbFMdj+OViVp1CGFNWFNoYEjuySWYzvAPhgj2X+0tk10nRSFLhQKqo4FztUKqwF4KtqAjukQTZRbFSuBzwodoOJO1OqVYroWnEbanqASRs1gbGRfEaj9oVKuPZrSrB2EEtohbCZ/Em0gSBzGA2fz7HLZyokMfaUFQE2lWc39RhaG/K8EDUkJYkkAnuU/0pj64G/cqFWo9EPRdgO8NB5mIDCqBPkLYWuKdsa1ZBTWKaBQpVTvA5tYkeFsAGQG5Hr/XE0WHm+yIZtekTESHZbeRR5wlcfzVPK0N4ZjUNKmCHLuPwwWIgaVEmTBkgRIMRRnqqqQteqkiAA5+Q3PpgPwLIHNOpq1SHphUAqSYCCYABGxM35Gd8EFeC8WUErXADSCO815I1KSouQCTH8R3M4L5V0qZU13JX2YKow3JAEe8gJgiP1thN7ScPei/tWdVCEtSUX9odVztuRJM2iBzxrV4tmq9Gk4qU6SGpoSkpiTBLOYvGwuRc2G+IGJezVaqi1VBAdQyimyrpUgEKAbwBa844VuC5qn+aoP8AMkj4wRg92M7WoUNGoRNMstN+TqtgCeote0jxBklx/touUUCNdVpIUmABNi1rD8o67eOARzWzA5028Jg/XHn7RrqO9QaP4WB/TBI/aa2pBmsvSKsSCF95bxMOxDD4YZmoZJ1VwBpqe61MQIAmSV90WIvzwCBmOPGCoR1c91QViWJgDfri1OFZEUKVOkNqdMLbeQLn1N/XCrxfhdBcxlEWob1A4TUO9okqBPV4GHkpAvG2CxtTAa9jbl+uOoy0r0v54Sc92+p5TOPQzAKppVlcSYJEkEC8eI8cGsv25ybiUzNJp5aoYeakSBgoDwbsemdUkowp+6WYgFj0prsYMCSbeO2Gvs12NpZNWCySdyTJjp6YpTI16xYa2ZrxvNugw15nIOaM5fUh3mWU+kRfFZWJmc6q9wlgSYUhGZSelgQD4WOFx+wyVahqVqtR2PSBECwmCfXngv2FarUouuYJZgQ2oSCSOoPOQME2y7KSpBkW87C+KoLleyOVp7UQT1clv/IkfLBWhRVLIoUfwgD6Y6VqWlSzTA/vbHenlOZwHHHLK5CahEsA1+6RY+MjY/XzsQVFCkxMT8sRuG50vWEsAIssxJ8BzsCfTFBSlwimPeGo/wARn5bfLGnE8krJZQCtxA2j+mJga+PWuI6g/wB/LFCbm8/7NVAMEkyAJPh6b4gVuIuRN/8AU36C2JnEOH/iGTECPTcY6ZDIpeRO2/rjABd403USxeJgXsRgdTyaEwpSRcgEFt4kxe3jhg4vm6RZlOyqQFEgaybzETyx5U0+xBFMU5ItABgTBMdd/XBCSM1GcGkMfZnSdItBMOTewEC/h44G8Z7IVPbu1OStYkAm8FiGMxsIETzx0zXEnoLmGSxZ2mYMk1Dp9NOo4H5PtNmKg0l4UI5lVEkwSCW3BmBbEDMczSylN6VOoPauWZ3/AHZ5AcyBAj44mfZydNdsnVAdK8VNTAEa0HRlgFkljvdfEyj8br/i90jugC3mdQ84PwnDV9mbgZ3LsQBArMQOUIVAPyPicWCy+I9lcqlN3ZECopY90iwEn3GXFaZHtLk3/wASg1JTYMlRmjzBBj0nFp9p+MU1ylY+8ShULG7N3VHxIwBodhsnWy1It3KhRSxHMsJMg258oxaoRwjh+Rr1VbL1BUZRqIDSwEgEHVSR1nV164OcP7LZdXdqBGppmDDKZvCt159fODhJ4bwSnw7idbTV1IlIExeQ19vCJgHp4jD1w+pSqorF9BI92opBHr/LEEPtH2Op1qZV1YvEK5sVMcvy8vHFX9tOCPl6okRYAgCDYTNhBneRz6Yudn9nvULqRbvBgPiZk/pjxVpVz+NTRxMaXUNBg7SLXAwFC5PJ1CocAinTALsdtzb+I+HPfa+JVWM7mO+xliIqDkALWnxiJ+mL07U8MpVMpVp1AFT2ZkiBpAG48oHwwt9jOx+W/ZoNNdT1dTiqyjVudG+wiBp5gnrhiYTu03Zmiqa0aaoWQxuLXJgcxBvjTs52m+4ZZ1qDU9T8RKIkwCI7xPdQH3oub3GGHtXw6vRyjMAonu/hxbdrTynlbp44THpJVhaoadIBLCDewIHMbeAxBC4lxh62ZXMvTpBlKwizB0nexk8ugw55TtxXzxVcnS9myv8AihmDQkwCAeW8mLGw3xWmYyX3esRq2IAI6c58fDFg9iMylOk9Z4TWRQU7AGZY+clcAn9vuLfeM7UYRCxTEc9P9cMv2a9mqyO1erTAQ0yqh7EyymY5Du88E+L5fIcMAq+yDVjdFLFmPVrnuj+KN9gcKXEvtAzVZu63sVGyp+rG5+Q8MBbHA+ydOnfSL898HEyCA91RIxw4S7MgkQdowQqcSp0gA7KCbeZ/vljSpHA8uClQgENqPe5xP8xj1Se9O4JPxv8A35Y7ZauPZA3EgkyLC5JHwn0xFzp0lGkxEHe9rGB4/XFC9xrNM7st9AMRMDly53xvkM9UQKgXVrIIJMAAzMnqYsP+MROMcSM1aaAEM8zv08YxHp5xwFnkB8vLlfGdDVWzQWQTAJPn7smPQHEfs3lgWNS/dlRIiCd/IxbfngNUzz1IItzsOtufgMRMxw8C5ZgzEbMRc87EX/li6LAFTcenxxn3xAD3l7pv3hbzvb1xXOYqE1VClgVcT3mEiCeRvAB+Ix1p5NKrl3poxB0qWUMRG9yPH5Yuhh4vmlZ5VlZYsVIPmJB64iLmAiOdWm1ieR5fPA7M52jQUBmSmOQsPgov8MLPGPtApaGSmjPMXPdFjPifljImPn/aKWAiqzc9h126mbeWJnaHtHSo0LuoZVBA5swWwA3N7YrjiPaqq4IBWkDySQfViS3zwvNmtR70t1vc+pBxEGX4mGoD2iyWfdWKnuqN5kfnPLGvCjTUsQx7zBApgH94wfdNwnQnaMR82tMpSAZllS0FZ95zzWOQH5cRXyhlQSNEs2sSRHPpeI7tjsOeAI8QypZ9SAeIBPd5R3r8h4i+CvBOOnh6isKZOoGkAWYAFYapMEE3dLDC3+0yzbd0WH7yqBbvc7bg232wQzmeNShRpsYWmH0nTF3dSSQLnaB4RgCHFO3eYrwWqKQpkIEAAPIn8xjlJPPDnwDtZUzNIKFh1gMVpMQABYCKpmw6Tfbaapq5PTzXaQ6mJ+G/kMPn2eccIbMIVHvA98mQNgvpF8UMf3Kk1RqhpRVJuyFlLAQJ0vBIMDYH44kfe3TuloEbAkxbaNWNez/bRc1Wq0mUA0yBbbmCIPQiJ52tjbtJn6NGmdVhE6Zgcx6c9sFC+K9rEoU9YSlVZvdAHekgxIkxMfXC5nPtGzQMrpSCGKhQd+pMz6dMduzlP7+c20w8QgEbNIt5IoWfE9blOEdiK7U5YI4jmBJid8RAbL9v6mZVstmSEp1kKCqRJUtbUQCBpuZAG222HQcXq8OyC0aiqmZVfZIBdLAAVJ5rpGqeZtzjCfxvs8iDRoAJkC25iPQ4K/atmHSvTpk6hToU10zYm2qfE6ScVVfcV4zmcxVZqldqpWwIJC7/AJQIAHphg7Mccp1/Z5fO3TanUB0su/cLfumduuFFqSjZyoPJhJkGL6cYoVTuwJHUcwdxH6zfBDZ2v4MMtmiaR1AKGBb8gYAEMY7xvIPiMAOJ5xiCZ7qldJBN2i5HjaZ5YcexXDaOdpLRzFRz7PUaUGG0yuoMIMAGAt+ZjBnt72Jy9LhrmimlqTCpO5MmCCekGw8PPEFS1K7OxZ2LMdyTJPqcdKQxHQ460mv6YI+s6VAKvfiBHL6YBZ7spRbMrXcFyI06iYQja3zvhqFEHcTGNMzlQ0i+2/xxtvC5x5arZetRpiTWRlDA+7qUifp88Iuc+0TNZdfu9WlSOZUDU2vUiiPeYWIOx0zzw1dqe1TZGk7FC+kCDaCTtztfFf8AZkGvmKr1FDGoxdiQLkz4bTEDwxm1HSj9ohqltdHXoudICOVG5WCVMb6T8cN/BVo5qkK2WY1FNu9+UjdWHIi31wvVOzdKlUNRRpmbAHmII+ePewWTfL1a33eoNNQj8NlkAqCTfUIsd/LANlemacBhH92jwwN4hmbrcAlgBJ332G564hcd7W1VDuaTSAASI0iduvibjdehnCL2VX2/EKIJJMlmJMnuqSfnAwDrT4uhz3sRJcFmYxaNAAG++FPj/a2stWpTR9CKxHdsxPOTvv0jD5wrsvHEszWtHsqYANiS/vETy/Dj1OFLtt9neYOZetTXXTqNOlfeUwJt0kG4wQk1eIEkkyZ57yfM45VXYibKOp/uflg7l+BaLEaSLEEfrviJw7JoxqVmkimLKoveYMdBz88RAvL5MNcsDPMkD64JHg4iI+IjHTKZr2oqUnXWoXuEqFNtrDYkdDiV2frRSZSZVGIEg7RIk/HBUfI8Dphwawd6cRCvBHSCQduhx14HwVTVqBm00xF2E6lvAcWBFhI5mIx0znFaagkLJ/hMAfp8sS+yXDhmgajtpDORM2sv5h0H73yvgDzk5cIaSrVVgNAKaVCx3iFERyHXAXtbw5CjVqaeyOmTpIiRvA3Fv6HcYsP9nofZgOhUU9IvzncHCrm8jXruKaL+GKVRqpaCARcLqiTAIEeJwFY5CmWqoWnSJYk8wok/SMN/YPh5fMuJu1J2aAbkMsT0NzgXlaqmrtp7oUAxF21N8QoHriRUz60asGktXUrHSZFyCouPGbYDn2XzEZ/TTE62qJKmdSiTJXflMzG9sEuKe2zFSvl6rXRQUmzAbwbX3B8j8IvAKxoZqiwZFAbSGcalGoFTJUq2xO5OPa3EHObqViyPNdElPdKaai92TMQJv0xRB+zzONS4hSUvoViUaefQeeoDH0HRUQIsOgx83douFVaeYqypQoQ3QgE2I9cWr2E7QZvNJTNamEpqBNRidVUxAKrAABsSSY6eBRftLwJGejUkgrU1RNjAmD4SMKvb7sxVzgOZW9WkBNPlUSJmBcPyI5xGLF4lSRwAwBE8/lhXbhNVKVWo1caaOpwwYq6JEwfy1F6dekicBXvCuF5Q0XarVp0ndQqrfuMYlrmeXlvvtiDneD5WjSX/ANV7aoWulNNQ06hPfZReB+kc8b18ya1yAo3CwNyLsTEsTuSetoFsRXQDERbeQTIpSp/d6lNFcHQS14AvZjKkGJHXBf7malNkdxUVwQRpsQRBGKHpZ6tRLNQYoxRgxETotIBIkcriDiHl6706BIYgOdAgxtubecevhgaj5uhoqOm+lmWfIkY1o745jHbLnBH14hI0mTERH87YkpMX3v8A38MVnw37WlNq1MDxUxfyv+mHvg3F1zFMPSOpbgzEgzN+cwR6Y3K2rn7a6Y+6q4sPaALHUybjl69MS+xWXo1KFGsimKov4OtmE+eGLtxwr73ROXNF3VvzIyA6hcABje3kOU4F9meH1eH0RRFA1KKszAzoqDVvqWpAP+loxOoYxkkI2t5f3GF7OZdaYb2SknUTAMEgqdcSbnSZ+GDNbjQcoqq6lyZ1IQVjcxsfQnAfO5tcuXGirUapIUwtzBggaiWYelrRgB/aTKGrl3pLCgqOcAgXKyAdNpgnp0OK37NZR8tmKdYLdDcHcqbMB0kE4tXh2QqPrqPqNNjOkgybFdIU+6sQZvfEaj2Zp1Q0TTe+8lZN7gyR6ExiCBxDtQHYNQarTaIaYAI5bE3BJ6bnEQcfrifxn/3T9Z+mJHD+zvtphxqEi11BB5sP08MCM0PZMyOIIJBE/r/zghfr5yrXzK0UaalRwssdyT+Y3ONOERRrNTqQpkq087wdXz28MCM5mCmaDUpJDhktfUCCB43+OHaj2fqZ6oz5ikKLuzEqJBVo38muYOxnEGtTh1JO/TvN4HyjC12h4e9CilQIy0mcAk7MYO97wFPzw80eyb5dAgK7GXYzAHOMLnbfjH3iklFF/DpSAdU6z+9baBqPqcAl8ZcnTb8onz36dDgn2P1CnXc1DTQBV2JEk7m4FhI5+9gxwf7PambQ1yxRLEL/APcE/l5AQInr8mTI/Zk1Wqr1dFLLoQVoIIkjm/I+Zkx0xR63CCMuioXdrlWiBESBuYHjiDx3i+doUDpUstQFWfSfdbaJuBuskfDFrigi0zqhUCmfARf5YGcLyqvlaZFwVLCRyYkwR9R54YqhOztNquZCmdf5Vj81omegw2Z/gdSm0OgPIEA7nl1k/PDjT7D5enmGq0w1Oq0lWBBAtGkKQQB/PfEfO9phTc0swA2m2tB1E3QkkehPlghEz/BCHXXrQqDYg8xuNoI63xIynDQRpXvMY0rBFwDEk7QTc/PDfkeH0XBamxqUmIsragDz7pmJ5ixGJmW4dQol3SA0HeTEC4AiYPOJn5YgH8K7PVatb2uaZKrkKNKi0gbEncxJO2HqhlVCjSoHp8MB+y+XPswxuY1TcHUw73O0frgnWeCsAX3tN/52xVdMwJG/8p5YXO1tP/6fmbwTSj0LAwfgPjhgzJWmhdyBA3JhVHUk29cVb237eUqy/dcs2oE/iVYkQt4XrMCTt5zYFYd1BYDocR2zA0yT4DG2deEE2/vzxnE6Cs9NVXSSBqg2giR4yFEnGWXlGqqAlpDOp0899h4Tv8MQ+O0StUUQP8JQkC94lp8ZJnywVyOYVnZlUtUXvIpXuqBAVo/ORa23gcOvY3gwfO0S4BdUqM7xcnSBJIHVsVVSqp5Y60Bi+qnZtaWYzGb0KQFRUMAkFVOojpMgSOhwhV+yCVar1CzS5LEWiSeUDAwY4t9m2ZoUzUV0dANTd4g90EmxXoNpOGP7Ig6GuTdKhBW9zDPLaf3Z7s+GIXEu29Z8vUUhLo4DQYup2v0wmcMq1Q4WmLd6pIaGIEBgCDII39Rii16Oao1HqFM9VpVdRLguCKekkEqrDSFkgSLRGJ9Nc2y1FSumYEDSWUUx4gsk6pG1gMIPA+3Yp0aWXemrUx3Sz3fSSTee68TEHcYYMlxPh9YqWqVcpXjTrDskxtB9xl6AgYqimYq0GZaeboVMpVPdSqrkAnwrKYJ8GGO2W4fWpVilZmqU1RmSsIVSJEisB/3ByIsRNpGNa1QaTTq5yhmqVQadFTQrn/KytBYcpHqMQKnDkSlT/aOa1Iqroy6sYMC2qO/Wb0A9MA3UcvzOB/FsqlUQQY8CRq843HgeuBj8VbQ1VkejRQk01qgKSNImw2UcpvfywmcV7c1ayaEX2QO7apYrG2w0+P163QQ4z2oTLJ93ovLXDVLd2TsIgEjaeQHXALI8O9qxNSSOZG5J2B9JPphWr5qzMdpMePL4R9cPXZ2kUQe0EHSGPUGJi/QGPMDGUTsrwWjSK+yVFedU6J8tpN4k9QR0wWp6lINnMeZkqYse8N1Ow3OIbgM2lTeAt1iTEDr5DaLY7ZiiSx0iRcytxtvFwNrD/LijrXqqDDqTIsDJ/KYsxP8ADy54r77Uc0WFOsiEEJoc+FtDWAuZIPT1GH93YkwbSbG4FwF6rAlRsMQc/l0qsVK90jbcaIgCLn3QNj6Yihf2adsaeYopRdwtamipoNtSpMFevd3G4xYGVqTtt0xSPZjscU4gjipopLXCITu2qmxidtu7PM4trhFSHdfaBu9pBFxZQSJ632/sUG8xRD02APvKRHpGIPCckaVCnSYliogn5+g5Yn6h12xGqZiLc+mKImfQAhuQIG++KO4pxxcxXqNMEu1uWkGFA6WA/ni5+J5lNJDGEAJJmIAHxnYY+ePuQEwSdJ96L9MZqUfy7tTfWrFSCJAnvQZhgD3hh84dxlMzTEACpTIMHceIPO39cVpkeJRCP5Dp6Hl5G31wTpVHVlamSCCNtxvYjEFsdn8+4/CemoCyQ6SJkn3lbY+RIPhhR+0ftZVp1vu9J2p6aepnUwbiQJHKI+Phhj7L8UNVQ2ktyJW8HmGEyp+UXnAXi3CKdXi9NXQNNMNVBuDAcgEG0QEHjOKqsqdLN51yqmtXPOWLAdJJOlY8cEP+k6tKqaekVKmkHQlyB7zC+5CgbTvzxbmf4jlsoEWrUSipPdTblvpXYeOErgXEkOeavUDR32UAbl9rmAISBvyxEKvEOHvrUPTqIIk6kKyAJbl0t649bhzjU7o6NUJFMEcjAYwbxBAB88N/Gu0Zq1QQLA850nTcDa4DQSeZkbDAbimb/PVbU7GBJk3+nO2Ai5DJtSq06l9NRXtsVYqSRHQ6QfQ+tk9mqFNab1SxFWIQKxU32A5NqMHnywo1uEqqhkmQyn33IIkAyCxG19uWDmWaSrOGYQJCaRfSADBBBNhOAYu0ecqpQFJwrBoUupO+91N7xuD8MLVOj0nEl6tSoFDH3TIBYmLRYbDn8cerTI5fDBXbNcJVg0ALqBB8SQdx+uEXhdRqeZpgjYwfA6NLz4Sq32kHHo7RZ6TTqORue+BcCd7TfEbOcTqLWpCrSakDJWQFk6SJgDYkjcnBHXL5oisadYCkNTKtQyVZhOlSAJBO07dY3wwVOy+YRSWoPo3LL3kIPMFZHxwvdo+DB67gqsNDB5IItc9CJ5YN9ne1OcyKCnIr0dOlA+pdJkn8p7wN9/DbnRmQo+zqArCncEd0iAT7wuPjh27B6UpVmWlT1q3cqlZY6lmCTfunodiMV6/HWzGZplwFltOlZAIYMNvM4dOxfaSlTpPRrOtNlZmUuQNSE2IPMj3Y3gL1wgj9seJ1Dl1StVLvUIBsFURcwoHWBJJMYS8y8gjaBE9P3mPxjBftHxQ5iqSt0G1vyi5N9pI+AwArVQVJHuAn1IP0/wCcBI7O5Ba2bhoikoYJHPUAs9bmcPFTiFIFZ0wAyyZje97AybiP5Yqrh3aA5WvVZgT7WmFkHa6mfHYj1+Llw9yzswkXf5PaenTANVLimXALe2WTO55mdiOl94uR0xtR4tRAMVFmwvbnJ3/yKP8AVgXSRrHx8QcT6aGOfTfAT/vrGmWEOu0kyLEHod7dNjgLmeKwQFlWFnP7pgQQT1Enc+MbYziGRpsO8iE9Son44WOM/hsipADT+UeA/XANuW4etVHotBhtJsCDeQwBERub4F8e7SJw93oUQpFmbVsCyg6VWQNoO9pgDBLsuhNO25geenb00kGfHCt234Mf2hTXWP8A1MARJIB9mh1bdCbYCav2t1R/2gfjv/vxGzX2vV4ISmi/6f5ufphiyn2OUWXU1etJ6BB+hxtQ+yXJo0s9WpcgywG3+VQfnh6Kz4p2uzFefaVCR05b7QAF+WBiViykkmxABnzmRz9OmLxodj8itJoy6BIYExLQRfvNLC3jin6fDA7pTpTBuOoBYwT4xfEA3MpJQNYNJnrEi3r1xMy1cpALBl/eBuPMb+v1wW7QU0D0kAA9mu55TZAT0nvYDHI1aTOqFapgEqtMsCAN9gVG4nngDOW45VpHXRqQx5Bt/MHcemOa9oaqVHrJUIqMGlhEtJE7iBJWZtbAHL8QWSCBT5GxnyBMlfh6471xojS+pDCggT+UGJiJ9MBHzecevU1veY3JJN+puTg1l8pmSTVo1QhJP4bHp0BBBmMQchc2W2rSSxuPIfDD5w3hNU0UNKvYqDoqKGAMbSuk2M7zgBmZ+9ZnLUHpssshaoWEQRtpgc7458M4OauVZCCXYq6M0S0BG+AOpf7ODvA0epQomdLAvqVVCqe8QQbd0A3t5Y7cHyLrW766dSCINu7IgCO6BItJwEgZIFYI5QfHGy5QCBtG2Cv3Q41bL4KHNSblfHgrEbgjyxO9hON1y+AH9r8gWzAYDai31j9cDuOK+Zoe3NJFp010h2hmM2OkXg+JiMeYzFA+lw72o1JJCKFhm2gCAevzxIrZJyII9PTGYzEQHzGQAZWUQUdG+DiflOCfFMo6kEEHSSjT1Bt52jGYzAD6+RqMImbaomLHmevl9MB2VzqUyDqIImRb+kYzGYCDxvITT1c1genPDL2Q7Rfd6aPUDt7QOpKxPvgzcjGYzFFgZTj6VKQYQyyTJWDstjAF+6eZx3aqjIIpjmTv1A6/wHnzx5jMURc7l17pVIMMfO5AH/txXnaOuozFc0k/w4BDXUsHM2mIMCRt9cZjMQN3YbjRrF6ZA1KA6uBAZGsLflKxpjbpgZmMx944vl4FkaB1hXa5JNyYJ5RbHuMwFxokCByGBXsgxPSZ+eMxmNKDdpcrVNCulG7vTKhZCzqETJsCBffl4ziruFcNdKil10uXTSJFl25GL4zGYzR7TyK5qvVFRmUOW0wbkL3VGx6McEKXC6+X92KiqPykK4A6qTob0KnGYzEQOq+xzLmoy6gEhrReSATedQJ5SNr404Rwdqk0pNJlapUUrBAusAjmsHaRyxmMwErOZGob5oUwVZQKoQMzGZGgghhIEHXIvhg4XnxSoqWR/ZjZxpIAJkArqDCARsDjzGYAx2apj2UowZS1QgwRZqhI3g2mMGjldRU7EfS0/QYzGYqpAoY1ah4Y8xmCuVXJY5pRIxmMxmj/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UUExQWFRUWGBoYGBgYGB4bHhscHRcbIBodGxwdGyceGhwjHRwcHy8gJScpLCwsHh8xNTAqNSYrLCkBCQoKDgwNFA8PFCkYFBgpKSkpKSkpNSkpKSkpKSkpKSkpKSkpKSkpKSkpKSkpKSkpKSkpKSkpKSkpKSkpKSkpKf/AABEIAMcA/gMBIgACEQEDEQH/xAAcAAACAgMBAQAAAAAAAAAAAAAFBgQHAAIDAQj/xABEEAACAQIEAwUFBQYFAwMFAAABAhEDIQAEEjEFQVEGImFxgRMykaGxBxQjQsEVUmLR4fAzcoKS8RZDsiSiwiVTY6PS/8QAFgEBAQEAAAAAAAAAAAAAAAAAAAEC/8QAGBEBAQEBAQAAAAAAAAAAAAAAAAERQSH/2gAMAwEAAhEDEQA/AO1anTnu5ob7Mv8AI49bJk3WvR8iWX6zhRq9lM7M+wqf364i53h2aoLqqU6iLIGogxJ8cYw07LkKxPdai07RVv8AMYw8OzEx7Of8rq3/AMsV3+0X/ePxx1TjtYWFRvjioe6mQrDehV/2T9Jxz1sgutRP9Dj9MKFDtPmAbVW+P9zgnle2WbBgVZ8DPMxgGBeNOLCuw86hH1ONv25W5VS3wP6YA5nt5mrSwMnl/fjjX/rKqTdKTC+6qZjzXwwDL/1PXAiVb/Mv6zjYdtKvNV9CR/PCye1Sy2qhTnaAoEf7Y+OOlPj9FomiBO8O4/8AkcUMC9uYN1Pow/VRj1e3KTcMOkefgcLtWvlyrQGBAJuwg+HuzOA7cRpnYEfP+WILE/6vokf4hH+YEcvLHIcXoF2YVEJYQTPIGRytzPrivKmfTnf0P9ccnzSb7f35YC2aHGVNlcHyO/lOPWz4neSPEfzxUQzCnZj/AH6475bPaT/ikD/McBbf3rnPXmI5Xxx4xxVlpCDfS31xXP7UtK1e9uNRkfTHlHjNd10Fl0qr+6OUEmY8Tv44otHIcTC06RqEJIXcgXgbdRj3hXEKdWoxpMXZNM/uzeI5j3d/EYSu0XtddBaY1r7MwIMg/mERNiD6R0wy9k+BEU8vUcGkymoxUH35EKWjexJA5YB1WsSMbCsccQcbqcVQTtJmDqUdQPm2OKZk/PHDtXn1RpIJ06bCJ38T44C5btXT1AlHgEch188QH6vahadapTqiSLC35CoME33JxKoZxmp0t7i3WCe7/wC2MKXE8xlq9U1PaVULAD/CnYAcjg0O0uXlAGaFAElG5emANN2gp03dHcAggxzusn9BjKvESUVlJh5YX5G459DhS4guXq1XqfelUsdjTa1vTkMFW4vQCU0WsjaVAmY2AHPbbAEs12jFBkDsbqI3O5vt5Yl5Pj/ttZU2VVEidzOFjjuVXMOrU61GAIvUHUnlifwbL+wosCyEs091ptFv1wDI2bYBCWgSxMtEwDAmesfDGcQz/dBVjM8mi1/HAnilCo609AmAZvG4Eb45cMyj6yaqwAsC4PPw8sTWh+hW7i87D6YUPtVYNkH6q9MkcxLQMcOKcfqpTy/sgNT1FpkkTIYW9enrjn9oGSC5SuO8SUmSxO1RDAEwBucVlVnB2EtIkykACZ70R5XE+Axp+zrwHU2B585iOu3zGI9OhIWJJJK+Vhv8T8MS6vD2RgwCwqK5mYPdDHz8sRl7Wyiy11sgEX98KJ+MHEalkidiNp+cfGYHrjcZNvxS0EqCT/mmT62P9nGZGhIt+d1QnoCykHwvGA0rUCFUyLkxB8FP/wAsZTpvEgkAmN/6+M+uPM5TKkAnkdz43PqQcdxQcoAJMMDv++qxA9PrgOVdmkkz3r388d8uBpknnG3QC/zxypl2GkGeUW2gj9bY70kqJC6bA7ePdtv1AwHr1RDAfu7+oxFokXmIj+/PyxJkFDYAw0x01Lv0vPwPXEWmwm+0HlN4MfOMB2zGWVZAqIYiINjI5Yj04YCSBe88xb+uObKst3ttrb3xtRRCJLRtaCcBpWphRIZTM7Hp1x41K4AvNhfGldFk6TImw8MelRpsdgLecYDWpQYCb/3H88Feyzn8eOdKPi64DPUtgv2QfvVB1CL8W/pgLc/ZIYDUzaihUkETGmCoOkW/53wcyWUWmtOmg0oiwo6DEFG7399cEqTXHkP1xppLGPQ+OZfHmrAIf2iViNekwYX6qPpOK7/aLgxqPyw3faLmpdwP3wPgCf5YG5TsqDpMuSyKxAUN7yz52xlAleJv+99f/wCsdf2k/UfP+uCNXslH5yPOmcc8x2ek9x0HnI5n9IHpgI68UeJMfHfb+HGy8YP7oPr/AMY6J2eqD8ynpfb5eGNTwjMCIQN/tOA9bi8/9vzNv548pcTTmny/ljKuTqgEez/dkQPCfmAPU4gNlnJANNhffSefpGAN0uPRfv8AoT/TEyl2m/jq/wC8j6thUcEfXErK1Cdj8TGIpzy+cy9ehRSouZYpob8OnU94KJB/DIN5uDzwW7Q577zQq00y2aLPTZVmk0SRaZA5xfBilWEWO3gTifRm17/5TH9MbxFD5vs/XoL+JTamWJgNIkKCTz8/hiG/D3EgkbsPe5qO98MWj9reWmlTcAyCwHLfQY8bA4rOjk2MBagk6Tud2gdbm/1GJUR8xlnSNR94DYzaAQD6EH1x2pZNyp0XIcbNA2MH0KzOMy2Xao5pioLCxYwCO7aZsdhHhHLHWtlGChg8LpEwTuDB+ZJ9cQRc7l3W7bW5zEietsbJl3gaDJLEWO8aQseAkjGmfUoxBaRfYyLEj5EEY5V6hEQSO6p3PS/zwEulQq021w1tUmfOTvcDf08Mej2kKQWMyeu5PzOknGUabpq7890qRJ/N3dufvSBzxw1ssXsJ22m8j/3H44DsNQ16rHSf/JR+nyxpQAm9rH/xMY7B9Ybc6aUX6ioP54i0XEibC/0OA6cQy6iYYHvHboTb4frjm+XRZ7xJgWA6wRJIjY43agpWz3AJgjwmx9Mc8vTVrd6wv0nV/I4DnUKhYBvIv4Rfl1xpWVZgEzq5jrjnXqi2mdyb+kfIYxqqsGMQdxfcz/ZwGVEUE975YLdkI9sQOb0v/I4AOcHuwpHt18atP5Ek4C6EufT9RgpS94+mBVJr4JU37zef6Y00lY9OOQfG+rniimO3/EQaxQXYuzQOkwMcMt23zVOoO6iDSEMo1gApsSfKcTKFdf2rSLHSWBCv4wLRzm48zgv9pWWnJ06rkF1ZQSLCG+t4PxxhB+h2tqVMsGp6tTKQCIaGMAjzBki15GIGX45XJUO3ODZWN+TBpn4jz6BPs04pry1SkRdCGHUagRYbflw55OmrbgglmPeF7QASL7i/ocFHkyNBwDpptI/cX9Mcq3Z7LH/tL6SPocQFzTIT3IWLWEeJkHEfM9oZKqoGpjpHK84qs4nwTLpH4b3Mdxjbz3xxrdmKViHqCbDvKd/MDHuZzkwpcEltIibNFxffEdK7UwisZiLnqIvf+7YgicX4KKKBvaMZYLBUdCf0wE7Q01TL0zHed2M/wqIj4mcHu0ObLimDb3j9B/PC72wqR93TpSLHzZv6YIsemu/0k9egFsSlFvToTz85xzoL/cnp0x2VNvA9D/P543AtfaWQMsh2JZ9MCCPwah+qgeuKmOXCEMKiEqwMeT2i99pi1oxaX2lUAcmIXve1UCVHRp2k7eH1xVQWlILlhYSsXkAahtbmPPGajXN01gEMCw7rAeGoAjrZRPmMY1OmERg8ndljY2t6zv4HGVa6aCq272oE9Cqyv+4b+Hjjl94SCGBIIWIsQQL+f9cRGcRKM3ckwSDAtYmPljv7KiIkOLA9RdVJG821ATiO2bRdQVW7ykX8TII9LeuPctmCtMrp1ai0EeUbX8T6DxwG6MrSzKSZJMchFufL+WJNA0yCAW7wPp3l26yNQ+GDGX7Pt92GZ9plUDElUdwJBWNMkaZE7SIMzfEPiWUq0NEpS7ye0BTvCGBFyNwQTEGNsBySinsajJqFov0LLgUSMScqx01RJjTt/rTEOo/9MBzarjRqmOTnrbHi1MQYTjAmNXfBPs12aq55qiUnRSgDd+0ydvDY8sUDcMPYFf8A1KD/APID8EJwM4rwSvkKgFdVvJA1BgQp9YBxZdDswuWzGWamISqNcGCVPsiSsgAEXMeR8MFNOX9/1GJ9LdvM4hZUTUGCFAWPiT9caVtqiMR81xVFV+9ICyY8mn5D6Y84jWRF1tEKZ+RFx0kjCVxftCuisVkgiT4goJJN4hixgfxXE3ahXz+RFRvby0U3UKFAJLH3QZOxaB8emGurnfaZSomaVGfQZtCr3SwKobyIB3nfocQuBuhKqw7tHvNI3qRL23hSRYDm2++J9Z6dd1pGPxGlgLwqyfdIm7LY6eRv1gAdjOD1MvUFQsrUmB7sGTA7vdBIn3rTa17GHU0hWQfiVEqhQJpkjvA3MCzCQfTC7WzLfeEVKc01UERtE9IIEqwPLErK8c9mVde8EVjUm0H8qjpsNuuAM5WrSDgE1hUUyZqOATv3rgMJtcekY6rpBke1JFwGuA0czE9Dv49MBEqMKdSo57waaie9oRpKmQTyjyAMxgdX4ydCuvdUgNBJgXkbm3L44ip/ERIDn2gpg90qDE855zNpPpiI/ajK0G0vVJdogKpYiBaeQ3O98QM72/0d96avCsNMAAsbSTF+XzwjBN3IJZ5bXpIBmPdm+8idsBZFXi9OrUVVa8AAEaTck2B8xgJ2zzZOccckVE+Cg/rhOzTiQCzAC9iTeLtJm02AHnbG2Sz5Yk1GLGB3iZMx5ybRfBH0Vwmrro026onPmUHKMdiJsRz6NHjc4gcNUUaNMFoUIBLsBy/sYjZrtTlE96vSLWsp9obGeU40oX9o9ULk7xDVAIgCxRxeLncYqn26PpLzMXj/ADG3wi+LA7YdrstXprQpsS/tabk6IEBpPrB6XwgewVz3nC6SQ0kSQBvyknbzOJUrWoKZQkBt4E+IJ9YgD588RabxfSGuN/8AK3/P+nHfNugRVUgkEmY3BEjygkj/AIGMXMKoA0zIUn0B8DzJv6YiOeYrF1svdECekWH1Hzx3yK1G0ICe9sAB+awEnmSSvlPXErhYXM1VoGKYqQJAnvKrkGLXNh8euGOt9njirSXLu1We9fu6SIYe77osYJ5wJGAG8I7J1K9FqT06gqIzMCFkGYkW2NrDxxBznCamXJRtQAA0zaATffa4BjqcXcdShQ+tXnYR3ieWxsTzGEDt72Lzasc1UK1KcDUUnuDkCvS9yJHli4pMoEAVh/Af/JMQqAGpSRaR63GJuXTu1t/8Of8A9iYHvUhT4DERe+Z4RQouqrSy9Mu5VdNFZPvEX8FE+mKV7cUdGfzIt/iHYRyBxcmYY1cwKr2NAuyDcEEJfaxI25yfA4qXtllqlTOVStN2JKTCnc01n5zi1Sth/wDsyyFVGqu1GoquECuVIUxqkBmgEkQfIHBP7JeymXeoz5mGroQadF4jTaakSdRBtB93e8gi4uKZMPTIPKCPCDv8MJCRWXHOyi5ypSX2Y9nTYFmDEBUkahES2qAoMgL8MFeO59VqUFJPcZtRiwHs2AmBaSw+eHjhfDlppMd5hed45DAfjfAwNVSmIYCWEG4AiwGxA6dMXFB+EZ1Hqd11O+xH98sE8u3dGFPiGeFGoHVQKjoQp0mAdSyTbfSWP+npgTnUK02qLq1gEnTU3MfwwTiAx22z3sULhvfGmCCTYEmPA2keAwtZHKhcujVDPtqgAv7yJ3jfaCV03PMC0YJ9o67VWTLsbUQplpJZjTEkknxj4458PzZqhQyKKeWVaIie8W5qNpEJ1uCY5YIkpmadM1lU7EdLtoSRFlJMEmAd8aDhaCqzm2hdJtAhTcA+7fTyGwYc8Lil/a1Qp06u9edIcBtKzcFrhgSPd8ASS5qCksVGAZgHJhl1BWl7AT7xJAuIBG5jASOH13zNaotJdTrCyB7oBCFpDNYAA8scuIcCzdF2bUquVYKULIarNVUsGZxJYzaTfRa2+uTzfd1KSCSTIY+RvM7ieXlgjR4/mE2rP6tPyM4AVWzFV0CZhXp1AXEssawwBMtOk8jB3xDzoAMKZAWJJEk+A6fy8cNNbtHWZdNQU6q9KlMEfARjzL9oKaEn7nRk7lLH5g4gqbjxq0qyOVgAhllRBvaRty9b4tjs3xunnaSO1BGQNpJPeCOBPukWsbWxA46uTzit7RK1MmIK6CFgWiwPj640+z7sNlhTaqxasCzaSSVAA7pKgH3veGufKOdVrxT7MaFVj7Kq1ME6gpGpR4biR0xHX7G2W9OuD11Jf5Nh2r8K0sukuQBAvJA/UYI0HYCDiGKP4jBrNqkjUd/PHntNCtAJ1d2dMkyLKo3vjXtC4DgnYsJPpv8AHB3sbwU5itP4eqmwdg7E6kkRpUbx576cEAcxwSvTAapl6lJSbM6mCRsCxA0sfGMRM7w2ogBqKQSATJF5noeoOPok1WUBVQENcmbbee9gNjiuO2/DqVaoTWqCiygrTVRMgE3YRtPTocXDFXqMdQCcHMv2epATUzC+SqWP6YmpkcsLKtStz3i/LuqJ59cQL/Cq3ssxRf8AdqI3oGE/LH0nwTI0KdMCiFgiSRuTzLEXnzxTqdna1QD2eUCjqy/OXI+WLC7NZh6dJRVs2ttcCYgnpPLGoHOI8RiJxRlajUptHfR1v/EpHwvjzMcYRaZI755KAb+G2K+49nqtdu84UHuhFvvsDyJ6CTfrjVql7JcCpUEL13R1b8MhTqnn+UnmvO2+B9Psw1RiKGVq1V61fwx8yJHjh/7N9k6VD8Rvxao2Zh7u1lFwL88MukAkwJ5+OMYhMyOS4nEasvQn3iBrY26mRPriDmuB0TUb2+bq1akwwpoxgqLglQwBAHu2NtsO9esFEkgRE+v9cVt2y7VVarezpVBRp02Ye/3mMkaoABFpgBtjfpgpq4T2Zy+WrUqlJe+ZIYsSY0+ccxyxYVOsCurlEnnbfbnbFMdj+OViVp1CGFNWFNoYEjuySWYzvAPhgj2X+0tk10nRSFLhQKqo4FztUKqwF4KtqAjukQTZRbFSuBzwodoOJO1OqVYroWnEbanqASRs1gbGRfEaj9oVKuPZrSrB2EEtohbCZ/Em0gSBzGA2fz7HLZyokMfaUFQE2lWc39RhaG/K8EDUkJYkkAnuU/0pj64G/cqFWo9EPRdgO8NB5mIDCqBPkLYWuKdsa1ZBTWKaBQpVTvA5tYkeFsAGQG5Hr/XE0WHm+yIZtekTESHZbeRR5wlcfzVPK0N4ZjUNKmCHLuPwwWIgaVEmTBkgRIMRRnqqqQteqkiAA5+Q3PpgPwLIHNOpq1SHphUAqSYCCYABGxM35Gd8EFeC8WUErXADSCO815I1KSouQCTH8R3M4L5V0qZU13JX2YKow3JAEe8gJgiP1thN7ScPei/tWdVCEtSUX9odVztuRJM2iBzxrV4tmq9Gk4qU6SGpoSkpiTBLOYvGwuRc2G+IGJezVaqi1VBAdQyimyrpUgEKAbwBa844VuC5qn+aoP8AMkj4wRg92M7WoUNGoRNMstN+TqtgCeote0jxBklx/touUUCNdVpIUmABNi1rD8o67eOARzWzA5028Jg/XHn7RrqO9QaP4WB/TBI/aa2pBmsvSKsSCF95bxMOxDD4YZmoZJ1VwBpqe61MQIAmSV90WIvzwCBmOPGCoR1c91QViWJgDfri1OFZEUKVOkNqdMLbeQLn1N/XCrxfhdBcxlEWob1A4TUO9okqBPV4GHkpAvG2CxtTAa9jbl+uOoy0r0v54Sc92+p5TOPQzAKppVlcSYJEkEC8eI8cGsv25ybiUzNJp5aoYeakSBgoDwbsemdUkowp+6WYgFj0prsYMCSbeO2Gvs12NpZNWCySdyTJjp6YpTI16xYa2ZrxvNugw15nIOaM5fUh3mWU+kRfFZWJmc6q9wlgSYUhGZSelgQD4WOFx+wyVahqVqtR2PSBECwmCfXngv2FarUouuYJZgQ2oSCSOoPOQME2y7KSpBkW87C+KoLleyOVp7UQT1clv/IkfLBWhRVLIoUfwgD6Y6VqWlSzTA/vbHenlOZwHHHLK5CahEsA1+6RY+MjY/XzsQVFCkxMT8sRuG50vWEsAIssxJ8BzsCfTFBSlwimPeGo/wARn5bfLGnE8krJZQCtxA2j+mJga+PWuI6g/wB/LFCbm8/7NVAMEkyAJPh6b4gVuIuRN/8AU36C2JnEOH/iGTECPTcY6ZDIpeRO2/rjABd403USxeJgXsRgdTyaEwpSRcgEFt4kxe3jhg4vm6RZlOyqQFEgaybzETyx5U0+xBFMU5ItABgTBMdd/XBCSM1GcGkMfZnSdItBMOTewEC/h44G8Z7IVPbu1OStYkAm8FiGMxsIETzx0zXEnoLmGSxZ2mYMk1Dp9NOo4H5PtNmKg0l4UI5lVEkwSCW3BmBbEDMczSylN6VOoPauWZ3/AHZ5AcyBAj44mfZydNdsnVAdK8VNTAEa0HRlgFkljvdfEyj8br/i90jugC3mdQ84PwnDV9mbgZ3LsQBArMQOUIVAPyPicWCy+I9lcqlN3ZECopY90iwEn3GXFaZHtLk3/wASg1JTYMlRmjzBBj0nFp9p+MU1ylY+8ShULG7N3VHxIwBodhsnWy1It3KhRSxHMsJMg258oxaoRwjh+Rr1VbL1BUZRqIDSwEgEHVSR1nV164OcP7LZdXdqBGppmDDKZvCt159fODhJ4bwSnw7idbTV1IlIExeQ19vCJgHp4jD1w+pSqorF9BI92opBHr/LEEPtH2Op1qZV1YvEK5sVMcvy8vHFX9tOCPl6okRYAgCDYTNhBneRz6Yudn9nvULqRbvBgPiZk/pjxVpVz+NTRxMaXUNBg7SLXAwFC5PJ1CocAinTALsdtzb+I+HPfa+JVWM7mO+xliIqDkALWnxiJ+mL07U8MpVMpVp1AFT2ZkiBpAG48oHwwt9jOx+W/ZoNNdT1dTiqyjVudG+wiBp5gnrhiYTu03Zmiqa0aaoWQxuLXJgcxBvjTs52m+4ZZ1qDU9T8RKIkwCI7xPdQH3oub3GGHtXw6vRyjMAonu/hxbdrTynlbp44THpJVhaoadIBLCDewIHMbeAxBC4lxh62ZXMvTpBlKwizB0nexk8ugw55TtxXzxVcnS9myv8AihmDQkwCAeW8mLGw3xWmYyX3esRq2IAI6c58fDFg9iMylOk9Z4TWRQU7AGZY+clcAn9vuLfeM7UYRCxTEc9P9cMv2a9mqyO1erTAQ0yqh7EyymY5Du88E+L5fIcMAq+yDVjdFLFmPVrnuj+KN9gcKXEvtAzVZu63sVGyp+rG5+Q8MBbHA+ydOnfSL898HEyCA91RIxw4S7MgkQdowQqcSp0gA7KCbeZ/vljSpHA8uClQgENqPe5xP8xj1Se9O4JPxv8A35Y7ZauPZA3EgkyLC5JHwn0xFzp0lGkxEHe9rGB4/XFC9xrNM7st9AMRMDly53xvkM9UQKgXVrIIJMAAzMnqYsP+MROMcSM1aaAEM8zv08YxHp5xwFnkB8vLlfGdDVWzQWQTAJPn7smPQHEfs3lgWNS/dlRIiCd/IxbfngNUzz1IItzsOtufgMRMxw8C5ZgzEbMRc87EX/li6LAFTcenxxn3xAD3l7pv3hbzvb1xXOYqE1VClgVcT3mEiCeRvAB+Ix1p5NKrl3poxB0qWUMRG9yPH5Yuhh4vmlZ5VlZYsVIPmJB64iLmAiOdWm1ieR5fPA7M52jQUBmSmOQsPgov8MLPGPtApaGSmjPMXPdFjPifljImPn/aKWAiqzc9h126mbeWJnaHtHSo0LuoZVBA5swWwA3N7YrjiPaqq4IBWkDySQfViS3zwvNmtR70t1vc+pBxEGX4mGoD2iyWfdWKnuqN5kfnPLGvCjTUsQx7zBApgH94wfdNwnQnaMR82tMpSAZllS0FZ95zzWOQH5cRXyhlQSNEs2sSRHPpeI7tjsOeAI8QypZ9SAeIBPd5R3r8h4i+CvBOOnh6isKZOoGkAWYAFYapMEE3dLDC3+0yzbd0WH7yqBbvc7bg232wQzmeNShRpsYWmH0nTF3dSSQLnaB4RgCHFO3eYrwWqKQpkIEAAPIn8xjlJPPDnwDtZUzNIKFh1gMVpMQABYCKpmw6Tfbaapq5PTzXaQ6mJ+G/kMPn2eccIbMIVHvA98mQNgvpF8UMf3Kk1RqhpRVJuyFlLAQJ0vBIMDYH44kfe3TuloEbAkxbaNWNez/bRc1Wq0mUA0yBbbmCIPQiJ52tjbtJn6NGmdVhE6Zgcx6c9sFC+K9rEoU9YSlVZvdAHekgxIkxMfXC5nPtGzQMrpSCGKhQd+pMz6dMduzlP7+c20w8QgEbNIt5IoWfE9blOEdiK7U5YI4jmBJid8RAbL9v6mZVstmSEp1kKCqRJUtbUQCBpuZAG222HQcXq8OyC0aiqmZVfZIBdLAAVJ5rpGqeZtzjCfxvs8iDRoAJkC25iPQ4K/atmHSvTpk6hToU10zYm2qfE6ScVVfcV4zmcxVZqldqpWwIJC7/AJQIAHphg7Mccp1/Z5fO3TanUB0su/cLfumduuFFqSjZyoPJhJkGL6cYoVTuwJHUcwdxH6zfBDZ2v4MMtmiaR1AKGBb8gYAEMY7xvIPiMAOJ5xiCZ7qldJBN2i5HjaZ5YcexXDaOdpLRzFRz7PUaUGG0yuoMIMAGAt+ZjBnt72Jy9LhrmimlqTCpO5MmCCekGw8PPEFS1K7OxZ2LMdyTJPqcdKQxHQ460mv6YI+s6VAKvfiBHL6YBZ7spRbMrXcFyI06iYQja3zvhqFEHcTGNMzlQ0i+2/xxtvC5x5arZetRpiTWRlDA+7qUifp88Iuc+0TNZdfu9WlSOZUDU2vUiiPeYWIOx0zzw1dqe1TZGk7FC+kCDaCTtztfFf8AZkGvmKr1FDGoxdiQLkz4bTEDwxm1HSj9ohqltdHXoudICOVG5WCVMb6T8cN/BVo5qkK2WY1FNu9+UjdWHIi31wvVOzdKlUNRRpmbAHmII+ePewWTfL1a33eoNNQj8NlkAqCTfUIsd/LANlemacBhH92jwwN4hmbrcAlgBJ332G564hcd7W1VDuaTSAASI0iduvibjdehnCL2VX2/EKIJJMlmJMnuqSfnAwDrT4uhz3sRJcFmYxaNAAG++FPj/a2stWpTR9CKxHdsxPOTvv0jD5wrsvHEszWtHsqYANiS/vETy/Dj1OFLtt9neYOZetTXXTqNOlfeUwJt0kG4wQk1eIEkkyZ57yfM45VXYibKOp/uflg7l+BaLEaSLEEfrviJw7JoxqVmkimLKoveYMdBz88RAvL5MNcsDPMkD64JHg4iI+IjHTKZr2oqUnXWoXuEqFNtrDYkdDiV2frRSZSZVGIEg7RIk/HBUfI8Dphwawd6cRCvBHSCQduhx14HwVTVqBm00xF2E6lvAcWBFhI5mIx0znFaagkLJ/hMAfp8sS+yXDhmgajtpDORM2sv5h0H73yvgDzk5cIaSrVVgNAKaVCx3iFERyHXAXtbw5CjVqaeyOmTpIiRvA3Fv6HcYsP9nofZgOhUU9IvzncHCrm8jXruKaL+GKVRqpaCARcLqiTAIEeJwFY5CmWqoWnSJYk8wok/SMN/YPh5fMuJu1J2aAbkMsT0NzgXlaqmrtp7oUAxF21N8QoHriRUz60asGktXUrHSZFyCouPGbYDn2XzEZ/TTE62qJKmdSiTJXflMzG9sEuKe2zFSvl6rXRQUmzAbwbX3B8j8IvAKxoZqiwZFAbSGcalGoFTJUq2xO5OPa3EHObqViyPNdElPdKaai92TMQJv0xRB+zzONS4hSUvoViUaefQeeoDH0HRUQIsOgx83douFVaeYqypQoQ3QgE2I9cWr2E7QZvNJTNamEpqBNRidVUxAKrAABsSSY6eBRftLwJGejUkgrU1RNjAmD4SMKvb7sxVzgOZW9WkBNPlUSJmBcPyI5xGLF4lSRwAwBE8/lhXbhNVKVWo1caaOpwwYq6JEwfy1F6dekicBXvCuF5Q0XarVp0ndQqrfuMYlrmeXlvvtiDneD5WjSX/ANV7aoWulNNQ06hPfZReB+kc8b18ya1yAo3CwNyLsTEsTuSetoFsRXQDERbeQTIpSp/d6lNFcHQS14AvZjKkGJHXBf7malNkdxUVwQRpsQRBGKHpZ6tRLNQYoxRgxETotIBIkcriDiHl6706BIYgOdAgxtubecevhgaj5uhoqOm+lmWfIkY1o745jHbLnBH14hI0mTERH87YkpMX3v8A38MVnw37WlNq1MDxUxfyv+mHvg3F1zFMPSOpbgzEgzN+cwR6Y3K2rn7a6Y+6q4sPaALHUybjl69MS+xWXo1KFGsimKov4OtmE+eGLtxwr73ROXNF3VvzIyA6hcABje3kOU4F9meH1eH0RRFA1KKszAzoqDVvqWpAP+loxOoYxkkI2t5f3GF7OZdaYb2SknUTAMEgqdcSbnSZ+GDNbjQcoqq6lyZ1IQVjcxsfQnAfO5tcuXGirUapIUwtzBggaiWYelrRgB/aTKGrl3pLCgqOcAgXKyAdNpgnp0OK37NZR8tmKdYLdDcHcqbMB0kE4tXh2QqPrqPqNNjOkgybFdIU+6sQZvfEaj2Zp1Q0TTe+8lZN7gyR6ExiCBxDtQHYNQarTaIaYAI5bE3BJ6bnEQcfrifxn/3T9Z+mJHD+zvtphxqEi11BB5sP08MCM0PZMyOIIJBE/r/zghfr5yrXzK0UaalRwssdyT+Y3ONOERRrNTqQpkq087wdXz28MCM5mCmaDUpJDhktfUCCB43+OHaj2fqZ6oz5ikKLuzEqJBVo38muYOxnEGtTh1JO/TvN4HyjC12h4e9CilQIy0mcAk7MYO97wFPzw80eyb5dAgK7GXYzAHOMLnbfjH3iklFF/DpSAdU6z+9baBqPqcAl8ZcnTb8onz36dDgn2P1CnXc1DTQBV2JEk7m4FhI5+9gxwf7PambQ1yxRLEL/APcE/l5AQInr8mTI/Zk1Wqr1dFLLoQVoIIkjm/I+Zkx0xR63CCMuioXdrlWiBESBuYHjiDx3i+doUDpUstQFWfSfdbaJuBuskfDFrigi0zqhUCmfARf5YGcLyqvlaZFwVLCRyYkwR9R54YqhOztNquZCmdf5Vj81omegw2Z/gdSm0OgPIEA7nl1k/PDjT7D5enmGq0w1Oq0lWBBAtGkKQQB/PfEfO9phTc0swA2m2tB1E3QkkehPlghEz/BCHXXrQqDYg8xuNoI63xIynDQRpXvMY0rBFwDEk7QTc/PDfkeH0XBamxqUmIsragDz7pmJ5ixGJmW4dQol3SA0HeTEC4AiYPOJn5YgH8K7PVatb2uaZKrkKNKi0gbEncxJO2HqhlVCjSoHp8MB+y+XPswxuY1TcHUw73O0frgnWeCsAX3tN/52xVdMwJG/8p5YXO1tP/6fmbwTSj0LAwfgPjhgzJWmhdyBA3JhVHUk29cVb237eUqy/dcs2oE/iVYkQt4XrMCTt5zYFYd1BYDocR2zA0yT4DG2deEE2/vzxnE6Cs9NVXSSBqg2giR4yFEnGWXlGqqAlpDOp0899h4Tv8MQ+O0StUUQP8JQkC94lp8ZJnywVyOYVnZlUtUXvIpXuqBAVo/ORa23gcOvY3gwfO0S4BdUqM7xcnSBJIHVsVVSqp5Y60Bi+qnZtaWYzGb0KQFRUMAkFVOojpMgSOhwhV+yCVar1CzS5LEWiSeUDAwY4t9m2ZoUzUV0dANTd4g90EmxXoNpOGP7Ig6GuTdKhBW9zDPLaf3Z7s+GIXEu29Z8vUUhLo4DQYup2v0wmcMq1Q4WmLd6pIaGIEBgCDII39Rii16Oao1HqFM9VpVdRLguCKekkEqrDSFkgSLRGJ9Nc2y1FSumYEDSWUUx4gsk6pG1gMIPA+3Yp0aWXemrUx3Sz3fSSTee68TEHcYYMlxPh9YqWqVcpXjTrDskxtB9xl6AgYqimYq0GZaeboVMpVPdSqrkAnwrKYJ8GGO2W4fWpVilZmqU1RmSsIVSJEisB/3ByIsRNpGNa1QaTTq5yhmqVQadFTQrn/KytBYcpHqMQKnDkSlT/aOa1Iqroy6sYMC2qO/Wb0A9MA3UcvzOB/FsqlUQQY8CRq843HgeuBj8VbQ1VkejRQk01qgKSNImw2UcpvfywmcV7c1ayaEX2QO7apYrG2w0+P163QQ4z2oTLJ93ovLXDVLd2TsIgEjaeQHXALI8O9qxNSSOZG5J2B9JPphWr5qzMdpMePL4R9cPXZ2kUQe0EHSGPUGJi/QGPMDGUTsrwWjSK+yVFedU6J8tpN4k9QR0wWp6lINnMeZkqYse8N1Ow3OIbgM2lTeAt1iTEDr5DaLY7ZiiSx0iRcytxtvFwNrD/LijrXqqDDqTIsDJ/KYsxP8ADy54r77Uc0WFOsiEEJoc+FtDWAuZIPT1GH93YkwbSbG4FwF6rAlRsMQc/l0qsVK90jbcaIgCLn3QNj6Yihf2adsaeYopRdwtamipoNtSpMFevd3G4xYGVqTtt0xSPZjscU4gjipopLXCITu2qmxidtu7PM4trhFSHdfaBu9pBFxZQSJ632/sUG8xRD02APvKRHpGIPCckaVCnSYliogn5+g5Yn6h12xGqZiLc+mKImfQAhuQIG++KO4pxxcxXqNMEu1uWkGFA6WA/ni5+J5lNJDGEAJJmIAHxnYY+ePuQEwSdJ96L9MZqUfy7tTfWrFSCJAnvQZhgD3hh84dxlMzTEACpTIMHceIPO39cVpkeJRCP5Dp6Hl5G31wTpVHVlamSCCNtxvYjEFsdn8+4/CemoCyQ6SJkn3lbY+RIPhhR+0ftZVp1vu9J2p6aepnUwbiQJHKI+Phhj7L8UNVQ2ktyJW8HmGEyp+UXnAXi3CKdXi9NXQNNMNVBuDAcgEG0QEHjOKqsqdLN51yqmtXPOWLAdJJOlY8cEP+k6tKqaekVKmkHQlyB7zC+5CgbTvzxbmf4jlsoEWrUSipPdTblvpXYeOErgXEkOeavUDR32UAbl9rmAISBvyxEKvEOHvrUPTqIIk6kKyAJbl0t649bhzjU7o6NUJFMEcjAYwbxBAB88N/Gu0Zq1QQLA850nTcDa4DQSeZkbDAbimb/PVbU7GBJk3+nO2Ai5DJtSq06l9NRXtsVYqSRHQ6QfQ+tk9mqFNab1SxFWIQKxU32A5NqMHnywo1uEqqhkmQyn33IIkAyCxG19uWDmWaSrOGYQJCaRfSADBBBNhOAYu0ecqpQFJwrBoUupO+91N7xuD8MLVOj0nEl6tSoFDH3TIBYmLRYbDn8cerTI5fDBXbNcJVg0ALqBB8SQdx+uEXhdRqeZpgjYwfA6NLz4Sq32kHHo7RZ6TTqORue+BcCd7TfEbOcTqLWpCrSakDJWQFk6SJgDYkjcnBHXL5oisadYCkNTKtQyVZhOlSAJBO07dY3wwVOy+YRSWoPo3LL3kIPMFZHxwvdo+DB67gqsNDB5IItc9CJ5YN9ne1OcyKCnIr0dOlA+pdJkn8p7wN9/DbnRmQo+zqArCncEd0iAT7wuPjh27B6UpVmWlT1q3cqlZY6lmCTfunodiMV6/HWzGZplwFltOlZAIYMNvM4dOxfaSlTpPRrOtNlZmUuQNSE2IPMj3Y3gL1wgj9seJ1Dl1StVLvUIBsFURcwoHWBJJMYS8y8gjaBE9P3mPxjBftHxQ5iqSt0G1vyi5N9pI+AwArVQVJHuAn1IP0/wCcBI7O5Ba2bhoikoYJHPUAs9bmcPFTiFIFZ0wAyyZje97AybiP5Yqrh3aA5WvVZgT7WmFkHa6mfHYj1+Llw9yzswkXf5PaenTANVLimXALe2WTO55mdiOl94uR0xtR4tRAMVFmwvbnJ3/yKP8AVgXSRrHx8QcT6aGOfTfAT/vrGmWEOu0kyLEHod7dNjgLmeKwQFlWFnP7pgQQT1Enc+MbYziGRpsO8iE9Son44WOM/hsipADT+UeA/XANuW4etVHotBhtJsCDeQwBERub4F8e7SJw93oUQpFmbVsCyg6VWQNoO9pgDBLsuhNO25geenb00kGfHCt234Mf2hTXWP8A1MARJIB9mh1bdCbYCav2t1R/2gfjv/vxGzX2vV4ISmi/6f5ufphiyn2OUWXU1etJ6BB+hxtQ+yXJo0s9WpcgywG3+VQfnh6Kz4p2uzFefaVCR05b7QAF+WBiViykkmxABnzmRz9OmLxodj8itJoy6BIYExLQRfvNLC3jin6fDA7pTpTBuOoBYwT4xfEA3MpJQNYNJnrEi3r1xMy1cpALBl/eBuPMb+v1wW7QU0D0kAA9mu55TZAT0nvYDHI1aTOqFapgEqtMsCAN9gVG4nngDOW45VpHXRqQx5Bt/MHcemOa9oaqVHrJUIqMGlhEtJE7iBJWZtbAHL8QWSCBT5GxnyBMlfh6471xojS+pDCggT+UGJiJ9MBHzecevU1veY3JJN+puTg1l8pmSTVo1QhJP4bHp0BBBmMQchc2W2rSSxuPIfDD5w3hNU0UNKvYqDoqKGAMbSuk2M7zgBmZ+9ZnLUHpssshaoWEQRtpgc7458M4OauVZCCXYq6M0S0BG+AOpf7ODvA0epQomdLAvqVVCqe8QQbd0A3t5Y7cHyLrW766dSCINu7IgCO6BItJwEgZIFYI5QfHGy5QCBtG2Cv3Q41bL4KHNSblfHgrEbgjyxO9hON1y+AH9r8gWzAYDai31j9cDuOK+Zoe3NJFp010h2hmM2OkXg+JiMeYzFA+lw72o1JJCKFhm2gCAevzxIrZJyII9PTGYzEQHzGQAZWUQUdG+DiflOCfFMo6kEEHSSjT1Bt52jGYzAD6+RqMImbaomLHmevl9MB2VzqUyDqIImRb+kYzGYCDxvITT1c1genPDL2Q7Rfd6aPUDt7QOpKxPvgzcjGYzFFgZTj6VKQYQyyTJWDstjAF+6eZx3aqjIIpjmTv1A6/wHnzx5jMURc7l17pVIMMfO5AH/txXnaOuozFc0k/w4BDXUsHM2mIMCRt9cZjMQN3YbjRrF6ZA1KA6uBAZGsLflKxpjbpgZmMx944vl4FkaB1hXa5JNyYJ5RbHuMwFxokCByGBXsgxPSZ+eMxmNKDdpcrVNCulG7vTKhZCzqETJsCBffl4ziruFcNdKil10uXTSJFl25GL4zGYzR7TyK5qvVFRmUOW0wbkL3VGx6McEKXC6+X92KiqPykK4A6qTob0KnGYzEQOq+xzLmoy6gEhrReSATedQJ5SNr404Rwdqk0pNJlapUUrBAusAjmsHaRyxmMwErOZGob5oUwVZQKoQMzGZGgghhIEHXIvhg4XnxSoqWR/ZjZxpIAJkArqDCARsDjzGYAx2apj2UowZS1QgwRZqhI3g2mMGjldRU7EfS0/QYzGYqpAoY1ah4Y8xmCuVXJY5pRIxmMxmj/2Q=="/>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hQSERUUExQWFRUWGBoYGBgYGB4bHhscHRcbIBodGxwdGyceGhwjHRwcHy8gJScpLCwsHh8xNTAqNSYrLCkBCQoKDgwNFA8PFCkYFBgpKSkpKSkpNSkpKSkpKSkpKSkpKSkpKSkpKSkpKSkpKSkpKSkpKSkpKSkpKSkpKSkpKf/AABEIAMcA/gMBIgACEQEDEQH/xAAcAAACAgMBAQAAAAAAAAAAAAAFBgQHAAIDAQj/xABEEAACAQIEAwUFBQYFAwMFAAABAhEDIQAEEjEFQVEGImFxgRMykaGxBxQjQsEVUmLR4fAzcoKS8RZDsiSiwiVTY6PS/8QAFgEBAQEAAAAAAAAAAAAAAAAAAAEC/8QAGBEBAQEBAQAAAAAAAAAAAAAAAAERQSH/2gAMAwEAAhEDEQA/AO1anTnu5ob7Mv8AI49bJk3WvR8iWX6zhRq9lM7M+wqf364i53h2aoLqqU6iLIGogxJ8cYw07LkKxPdai07RVv8AMYw8OzEx7Of8rq3/AMsV3+0X/ePxx1TjtYWFRvjioe6mQrDehV/2T9Jxz1sgutRP9Dj9MKFDtPmAbVW+P9zgnle2WbBgVZ8DPMxgGBeNOLCuw86hH1ONv25W5VS3wP6YA5nt5mrSwMnl/fjjX/rKqTdKTC+6qZjzXwwDL/1PXAiVb/Mv6zjYdtKvNV9CR/PCye1Sy2qhTnaAoEf7Y+OOlPj9FomiBO8O4/8AkcUMC9uYN1Pow/VRj1e3KTcMOkefgcLtWvlyrQGBAJuwg+HuzOA7cRpnYEfP+WILE/6vokf4hH+YEcvLHIcXoF2YVEJYQTPIGRytzPrivKmfTnf0P9ccnzSb7f35YC2aHGVNlcHyO/lOPWz4neSPEfzxUQzCnZj/AH6475bPaT/ikD/McBbf3rnPXmI5Xxx4xxVlpCDfS31xXP7UtK1e9uNRkfTHlHjNd10Fl0qr+6OUEmY8Tv44otHIcTC06RqEJIXcgXgbdRj3hXEKdWoxpMXZNM/uzeI5j3d/EYSu0XtddBaY1r7MwIMg/mERNiD6R0wy9k+BEU8vUcGkymoxUH35EKWjexJA5YB1WsSMbCsccQcbqcVQTtJmDqUdQPm2OKZk/PHDtXn1RpIJ06bCJ38T44C5btXT1AlHgEch188QH6vahadapTqiSLC35CoME33JxKoZxmp0t7i3WCe7/wC2MKXE8xlq9U1PaVULAD/CnYAcjg0O0uXlAGaFAElG5emANN2gp03dHcAggxzusn9BjKvESUVlJh5YX5G459DhS4guXq1XqfelUsdjTa1vTkMFW4vQCU0WsjaVAmY2AHPbbAEs12jFBkDsbqI3O5vt5Yl5Pj/ttZU2VVEidzOFjjuVXMOrU61GAIvUHUnlifwbL+wosCyEs091ptFv1wDI2bYBCWgSxMtEwDAmesfDGcQz/dBVjM8mi1/HAnilCo609AmAZvG4Eb45cMyj6yaqwAsC4PPw8sTWh+hW7i87D6YUPtVYNkH6q9MkcxLQMcOKcfqpTy/sgNT1FpkkTIYW9enrjn9oGSC5SuO8SUmSxO1RDAEwBucVlVnB2EtIkykACZ70R5XE+Axp+zrwHU2B585iOu3zGI9OhIWJJJK+Vhv8T8MS6vD2RgwCwqK5mYPdDHz8sRl7Wyiy11sgEX98KJ+MHEalkidiNp+cfGYHrjcZNvxS0EqCT/mmT62P9nGZGhIt+d1QnoCykHwvGA0rUCFUyLkxB8FP/wAsZTpvEgkAmN/6+M+uPM5TKkAnkdz43PqQcdxQcoAJMMDv++qxA9PrgOVdmkkz3r388d8uBpknnG3QC/zxypl2GkGeUW2gj9bY70kqJC6bA7ePdtv1AwHr1RDAfu7+oxFokXmIj+/PyxJkFDYAw0x01Lv0vPwPXEWmwm+0HlN4MfOMB2zGWVZAqIYiINjI5Yj04YCSBe88xb+uObKst3ttrb3xtRRCJLRtaCcBpWphRIZTM7Hp1x41K4AvNhfGldFk6TImw8MelRpsdgLecYDWpQYCb/3H88Feyzn8eOdKPi64DPUtgv2QfvVB1CL8W/pgLc/ZIYDUzaihUkETGmCoOkW/53wcyWUWmtOmg0oiwo6DEFG7399cEqTXHkP1xppLGPQ+OZfHmrAIf2iViNekwYX6qPpOK7/aLgxqPyw3faLmpdwP3wPgCf5YG5TsqDpMuSyKxAUN7yz52xlAleJv+99f/wCsdf2k/UfP+uCNXslH5yPOmcc8x2ek9x0HnI5n9IHpgI68UeJMfHfb+HGy8YP7oPr/AMY6J2eqD8ynpfb5eGNTwjMCIQN/tOA9bi8/9vzNv548pcTTmny/ljKuTqgEez/dkQPCfmAPU4gNlnJANNhffSefpGAN0uPRfv8AoT/TEyl2m/jq/wC8j6thUcEfXErK1Cdj8TGIpzy+cy9ehRSouZYpob8OnU94KJB/DIN5uDzwW7Q577zQq00y2aLPTZVmk0SRaZA5xfBilWEWO3gTifRm17/5TH9MbxFD5vs/XoL+JTamWJgNIkKCTz8/hiG/D3EgkbsPe5qO98MWj9reWmlTcAyCwHLfQY8bA4rOjk2MBagk6Tud2gdbm/1GJUR8xlnSNR94DYzaAQD6EH1x2pZNyp0XIcbNA2MH0KzOMy2Xao5pioLCxYwCO7aZsdhHhHLHWtlGChg8LpEwTuDB+ZJ9cQRc7l3W7bW5zEietsbJl3gaDJLEWO8aQseAkjGmfUoxBaRfYyLEj5EEY5V6hEQSO6p3PS/zwEulQq021w1tUmfOTvcDf08Mej2kKQWMyeu5PzOknGUabpq7890qRJ/N3dufvSBzxw1ssXsJ22m8j/3H44DsNQ16rHSf/JR+nyxpQAm9rH/xMY7B9Ybc6aUX6ioP54i0XEibC/0OA6cQy6iYYHvHboTb4frjm+XRZ7xJgWA6wRJIjY43agpWz3AJgjwmx9Mc8vTVrd6wv0nV/I4DnUKhYBvIv4Rfl1xpWVZgEzq5jrjnXqi2mdyb+kfIYxqqsGMQdxfcz/ZwGVEUE975YLdkI9sQOb0v/I4AOcHuwpHt18atP5Ek4C6EufT9RgpS94+mBVJr4JU37zef6Y00lY9OOQfG+rniimO3/EQaxQXYuzQOkwMcMt23zVOoO6iDSEMo1gApsSfKcTKFdf2rSLHSWBCv4wLRzm48zgv9pWWnJ06rkF1ZQSLCG+t4PxxhB+h2tqVMsGp6tTKQCIaGMAjzBki15GIGX45XJUO3ODZWN+TBpn4jz6BPs04pry1SkRdCGHUagRYbflw55OmrbgglmPeF7QASL7i/ocFHkyNBwDpptI/cX9Mcq3Z7LH/tL6SPocQFzTIT3IWLWEeJkHEfM9oZKqoGpjpHK84qs4nwTLpH4b3Mdxjbz3xxrdmKViHqCbDvKd/MDHuZzkwpcEltIibNFxffEdK7UwisZiLnqIvf+7YgicX4KKKBvaMZYLBUdCf0wE7Q01TL0zHed2M/wqIj4mcHu0ObLimDb3j9B/PC72wqR93TpSLHzZv6YIsemu/0k9egFsSlFvToTz85xzoL/cnp0x2VNvA9D/P543AtfaWQMsh2JZ9MCCPwah+qgeuKmOXCEMKiEqwMeT2i99pi1oxaX2lUAcmIXve1UCVHRp2k7eH1xVQWlILlhYSsXkAahtbmPPGajXN01gEMCw7rAeGoAjrZRPmMY1OmERg8ndljY2t6zv4HGVa6aCq272oE9Cqyv+4b+Hjjl94SCGBIIWIsQQL+f9cRGcRKM3ckwSDAtYmPljv7KiIkOLA9RdVJG821ATiO2bRdQVW7ykX8TII9LeuPctmCtMrp1ai0EeUbX8T6DxwG6MrSzKSZJMchFufL+WJNA0yCAW7wPp3l26yNQ+GDGX7Pt92GZ9plUDElUdwJBWNMkaZE7SIMzfEPiWUq0NEpS7ye0BTvCGBFyNwQTEGNsBySinsajJqFov0LLgUSMScqx01RJjTt/rTEOo/9MBzarjRqmOTnrbHi1MQYTjAmNXfBPs12aq55qiUnRSgDd+0ydvDY8sUDcMPYFf8A1KD/APID8EJwM4rwSvkKgFdVvJA1BgQp9YBxZdDswuWzGWamISqNcGCVPsiSsgAEXMeR8MFNOX9/1GJ9LdvM4hZUTUGCFAWPiT9caVtqiMR81xVFV+9ICyY8mn5D6Y84jWRF1tEKZ+RFx0kjCVxftCuisVkgiT4goJJN4hixgfxXE3ahXz+RFRvby0U3UKFAJLH3QZOxaB8emGurnfaZSomaVGfQZtCr3SwKobyIB3nfocQuBuhKqw7tHvNI3qRL23hSRYDm2++J9Z6dd1pGPxGlgLwqyfdIm7LY6eRv1gAdjOD1MvUFQsrUmB7sGTA7vdBIn3rTa17GHU0hWQfiVEqhQJpkjvA3MCzCQfTC7WzLfeEVKc01UERtE9IIEqwPLErK8c9mVde8EVjUm0H8qjpsNuuAM5WrSDgE1hUUyZqOATv3rgMJtcekY6rpBke1JFwGuA0czE9Dv49MBEqMKdSo57waaie9oRpKmQTyjyAMxgdX4ydCuvdUgNBJgXkbm3L44ip/ERIDn2gpg90qDE855zNpPpiI/ajK0G0vVJdogKpYiBaeQ3O98QM72/0d96avCsNMAAsbSTF+XzwjBN3IJZ5bXpIBmPdm+8idsBZFXi9OrUVVa8AAEaTck2B8xgJ2zzZOccckVE+Cg/rhOzTiQCzAC9iTeLtJm02AHnbG2Sz5Yk1GLGB3iZMx5ybRfBH0Vwmrro026onPmUHKMdiJsRz6NHjc4gcNUUaNMFoUIBLsBy/sYjZrtTlE96vSLWsp9obGeU40oX9o9ULk7xDVAIgCxRxeLncYqn26PpLzMXj/ADG3wi+LA7YdrstXprQpsS/tabk6IEBpPrB6XwgewVz3nC6SQ0kSQBvyknbzOJUrWoKZQkBt4E+IJ9YgD588RabxfSGuN/8AK3/P+nHfNugRVUgkEmY3BEjygkj/AIGMXMKoA0zIUn0B8DzJv6YiOeYrF1svdECekWH1Hzx3yK1G0ICe9sAB+awEnmSSvlPXErhYXM1VoGKYqQJAnvKrkGLXNh8euGOt9njirSXLu1We9fu6SIYe77osYJ5wJGAG8I7J1K9FqT06gqIzMCFkGYkW2NrDxxBznCamXJRtQAA0zaATffa4BjqcXcdShQ+tXnYR3ieWxsTzGEDt72Lzasc1UK1KcDUUnuDkCvS9yJHli4pMoEAVh/Af/JMQqAGpSRaR63GJuXTu1t/8Of8A9iYHvUhT4DERe+Z4RQouqrSy9Mu5VdNFZPvEX8FE+mKV7cUdGfzIt/iHYRyBxcmYY1cwKr2NAuyDcEEJfaxI25yfA4qXtllqlTOVStN2JKTCnc01n5zi1Sth/wDsyyFVGqu1GoquECuVIUxqkBmgEkQfIHBP7JeymXeoz5mGroQadF4jTaakSdRBtB93e8gi4uKZMPTIPKCPCDv8MJCRWXHOyi5ypSX2Y9nTYFmDEBUkahES2qAoMgL8MFeO59VqUFJPcZtRiwHs2AmBaSw+eHjhfDlppMd5hed45DAfjfAwNVSmIYCWEG4AiwGxA6dMXFB+EZ1Hqd11O+xH98sE8u3dGFPiGeFGoHVQKjoQp0mAdSyTbfSWP+npgTnUK02qLq1gEnTU3MfwwTiAx22z3sULhvfGmCCTYEmPA2keAwtZHKhcujVDPtqgAv7yJ3jfaCV03PMC0YJ9o67VWTLsbUQplpJZjTEkknxj4458PzZqhQyKKeWVaIie8W5qNpEJ1uCY5YIkpmadM1lU7EdLtoSRFlJMEmAd8aDhaCqzm2hdJtAhTcA+7fTyGwYc8Lil/a1Qp06u9edIcBtKzcFrhgSPd8ASS5qCksVGAZgHJhl1BWl7AT7xJAuIBG5jASOH13zNaotJdTrCyB7oBCFpDNYAA8scuIcCzdF2bUquVYKULIarNVUsGZxJYzaTfRa2+uTzfd1KSCSTIY+RvM7ieXlgjR4/mE2rP6tPyM4AVWzFV0CZhXp1AXEssawwBMtOk8jB3xDzoAMKZAWJJEk+A6fy8cNNbtHWZdNQU6q9KlMEfARjzL9oKaEn7nRk7lLH5g4gqbjxq0qyOVgAhllRBvaRty9b4tjs3xunnaSO1BGQNpJPeCOBPukWsbWxA46uTzit7RK1MmIK6CFgWiwPj640+z7sNlhTaqxasCzaSSVAA7pKgH3veGufKOdVrxT7MaFVj7Kq1ME6gpGpR4biR0xHX7G2W9OuD11Jf5Nh2r8K0sukuQBAvJA/UYI0HYCDiGKP4jBrNqkjUd/PHntNCtAJ1d2dMkyLKo3vjXtC4DgnYsJPpv8AHB3sbwU5itP4eqmwdg7E6kkRpUbx576cEAcxwSvTAapl6lJSbM6mCRsCxA0sfGMRM7w2ogBqKQSATJF5noeoOPok1WUBVQENcmbbee9gNjiuO2/DqVaoTWqCiygrTVRMgE3YRtPTocXDFXqMdQCcHMv2epATUzC+SqWP6YmpkcsLKtStz3i/LuqJ59cQL/Cq3ssxRf8AdqI3oGE/LH0nwTI0KdMCiFgiSRuTzLEXnzxTqdna1QD2eUCjqy/OXI+WLC7NZh6dJRVs2ttcCYgnpPLGoHOI8RiJxRlajUptHfR1v/EpHwvjzMcYRaZI755KAb+G2K+49nqtdu84UHuhFvvsDyJ6CTfrjVql7JcCpUEL13R1b8MhTqnn+UnmvO2+B9Psw1RiKGVq1V61fwx8yJHjh/7N9k6VD8Rvxao2Zh7u1lFwL88MukAkwJ5+OMYhMyOS4nEasvQn3iBrY26mRPriDmuB0TUb2+bq1akwwpoxgqLglQwBAHu2NtsO9esFEkgRE+v9cVt2y7VVarezpVBRp02Ye/3mMkaoABFpgBtjfpgpq4T2Zy+WrUqlJe+ZIYsSY0+ccxyxYVOsCurlEnnbfbnbFMdj+OViVp1CGFNWFNoYEjuySWYzvAPhgj2X+0tk10nRSFLhQKqo4FztUKqwF4KtqAjukQTZRbFSuBzwodoOJO1OqVYroWnEbanqASRs1gbGRfEaj9oVKuPZrSrB2EEtohbCZ/Em0gSBzGA2fz7HLZyokMfaUFQE2lWc39RhaG/K8EDUkJYkkAnuU/0pj64G/cqFWo9EPRdgO8NB5mIDCqBPkLYWuKdsa1ZBTWKaBQpVTvA5tYkeFsAGQG5Hr/XE0WHm+yIZtekTESHZbeRR5wlcfzVPK0N4ZjUNKmCHLuPwwWIgaVEmTBkgRIMRRnqqqQteqkiAA5+Q3PpgPwLIHNOpq1SHphUAqSYCCYABGxM35Gd8EFeC8WUErXADSCO815I1KSouQCTH8R3M4L5V0qZU13JX2YKow3JAEe8gJgiP1thN7ScPei/tWdVCEtSUX9odVztuRJM2iBzxrV4tmq9Gk4qU6SGpoSkpiTBLOYvGwuRc2G+IGJezVaqi1VBAdQyimyrpUgEKAbwBa844VuC5qn+aoP8AMkj4wRg92M7WoUNGoRNMstN+TqtgCeote0jxBklx/touUUCNdVpIUmABNi1rD8o67eOARzWzA5028Jg/XHn7RrqO9QaP4WB/TBI/aa2pBmsvSKsSCF95bxMOxDD4YZmoZJ1VwBpqe61MQIAmSV90WIvzwCBmOPGCoR1c91QViWJgDfri1OFZEUKVOkNqdMLbeQLn1N/XCrxfhdBcxlEWob1A4TUO9okqBPV4GHkpAvG2CxtTAa9jbl+uOoy0r0v54Sc92+p5TOPQzAKppVlcSYJEkEC8eI8cGsv25ybiUzNJp5aoYeakSBgoDwbsemdUkowp+6WYgFj0prsYMCSbeO2Gvs12NpZNWCySdyTJjp6YpTI16xYa2ZrxvNugw15nIOaM5fUh3mWU+kRfFZWJmc6q9wlgSYUhGZSelgQD4WOFx+wyVahqVqtR2PSBECwmCfXngv2FarUouuYJZgQ2oSCSOoPOQME2y7KSpBkW87C+KoLleyOVp7UQT1clv/IkfLBWhRVLIoUfwgD6Y6VqWlSzTA/vbHenlOZwHHHLK5CahEsA1+6RY+MjY/XzsQVFCkxMT8sRuG50vWEsAIssxJ8BzsCfTFBSlwimPeGo/wARn5bfLGnE8krJZQCtxA2j+mJga+PWuI6g/wB/LFCbm8/7NVAMEkyAJPh6b4gVuIuRN/8AU36C2JnEOH/iGTECPTcY6ZDIpeRO2/rjABd403USxeJgXsRgdTyaEwpSRcgEFt4kxe3jhg4vm6RZlOyqQFEgaybzETyx5U0+xBFMU5ItABgTBMdd/XBCSM1GcGkMfZnSdItBMOTewEC/h44G8Z7IVPbu1OStYkAm8FiGMxsIETzx0zXEnoLmGSxZ2mYMk1Dp9NOo4H5PtNmKg0l4UI5lVEkwSCW3BmBbEDMczSylN6VOoPauWZ3/AHZ5AcyBAj44mfZydNdsnVAdK8VNTAEa0HRlgFkljvdfEyj8br/i90jugC3mdQ84PwnDV9mbgZ3LsQBArMQOUIVAPyPicWCy+I9lcqlN3ZECopY90iwEn3GXFaZHtLk3/wASg1JTYMlRmjzBBj0nFp9p+MU1ylY+8ShULG7N3VHxIwBodhsnWy1It3KhRSxHMsJMg258oxaoRwjh+Rr1VbL1BUZRqIDSwEgEHVSR1nV164OcP7LZdXdqBGppmDDKZvCt159fODhJ4bwSnw7idbTV1IlIExeQ19vCJgHp4jD1w+pSqorF9BI92opBHr/LEEPtH2Op1qZV1YvEK5sVMcvy8vHFX9tOCPl6okRYAgCDYTNhBneRz6Yudn9nvULqRbvBgPiZk/pjxVpVz+NTRxMaXUNBg7SLXAwFC5PJ1CocAinTALsdtzb+I+HPfa+JVWM7mO+xliIqDkALWnxiJ+mL07U8MpVMpVp1AFT2ZkiBpAG48oHwwt9jOx+W/ZoNNdT1dTiqyjVudG+wiBp5gnrhiYTu03Zmiqa0aaoWQxuLXJgcxBvjTs52m+4ZZ1qDU9T8RKIkwCI7xPdQH3oub3GGHtXw6vRyjMAonu/hxbdrTynlbp44THpJVhaoadIBLCDewIHMbeAxBC4lxh62ZXMvTpBlKwizB0nexk8ugw55TtxXzxVcnS9myv8AihmDQkwCAeW8mLGw3xWmYyX3esRq2IAI6c58fDFg9iMylOk9Z4TWRQU7AGZY+clcAn9vuLfeM7UYRCxTEc9P9cMv2a9mqyO1erTAQ0yqh7EyymY5Du88E+L5fIcMAq+yDVjdFLFmPVrnuj+KN9gcKXEvtAzVZu63sVGyp+rG5+Q8MBbHA+ydOnfSL898HEyCA91RIxw4S7MgkQdowQqcSp0gA7KCbeZ/vljSpHA8uClQgENqPe5xP8xj1Se9O4JPxv8A35Y7ZauPZA3EgkyLC5JHwn0xFzp0lGkxEHe9rGB4/XFC9xrNM7st9AMRMDly53xvkM9UQKgXVrIIJMAAzMnqYsP+MROMcSM1aaAEM8zv08YxHp5xwFnkB8vLlfGdDVWzQWQTAJPn7smPQHEfs3lgWNS/dlRIiCd/IxbfngNUzz1IItzsOtufgMRMxw8C5ZgzEbMRc87EX/li6LAFTcenxxn3xAD3l7pv3hbzvb1xXOYqE1VClgVcT3mEiCeRvAB+Ix1p5NKrl3poxB0qWUMRG9yPH5Yuhh4vmlZ5VlZYsVIPmJB64iLmAiOdWm1ieR5fPA7M52jQUBmSmOQsPgov8MLPGPtApaGSmjPMXPdFjPifljImPn/aKWAiqzc9h126mbeWJnaHtHSo0LuoZVBA5swWwA3N7YrjiPaqq4IBWkDySQfViS3zwvNmtR70t1vc+pBxEGX4mGoD2iyWfdWKnuqN5kfnPLGvCjTUsQx7zBApgH94wfdNwnQnaMR82tMpSAZllS0FZ95zzWOQH5cRXyhlQSNEs2sSRHPpeI7tjsOeAI8QypZ9SAeIBPd5R3r8h4i+CvBOOnh6isKZOoGkAWYAFYapMEE3dLDC3+0yzbd0WH7yqBbvc7bg232wQzmeNShRpsYWmH0nTF3dSSQLnaB4RgCHFO3eYrwWqKQpkIEAAPIn8xjlJPPDnwDtZUzNIKFh1gMVpMQABYCKpmw6Tfbaapq5PTzXaQ6mJ+G/kMPn2eccIbMIVHvA98mQNgvpF8UMf3Kk1RqhpRVJuyFlLAQJ0vBIMDYH44kfe3TuloEbAkxbaNWNez/bRc1Wq0mUA0yBbbmCIPQiJ52tjbtJn6NGmdVhE6Zgcx6c9sFC+K9rEoU9YSlVZvdAHekgxIkxMfXC5nPtGzQMrpSCGKhQd+pMz6dMduzlP7+c20w8QgEbNIt5IoWfE9blOEdiK7U5YI4jmBJid8RAbL9v6mZVstmSEp1kKCqRJUtbUQCBpuZAG222HQcXq8OyC0aiqmZVfZIBdLAAVJ5rpGqeZtzjCfxvs8iDRoAJkC25iPQ4K/atmHSvTpk6hToU10zYm2qfE6ScVVfcV4zmcxVZqldqpWwIJC7/AJQIAHphg7Mccp1/Z5fO3TanUB0su/cLfumduuFFqSjZyoPJhJkGL6cYoVTuwJHUcwdxH6zfBDZ2v4MMtmiaR1AKGBb8gYAEMY7xvIPiMAOJ5xiCZ7qldJBN2i5HjaZ5YcexXDaOdpLRzFRz7PUaUGG0yuoMIMAGAt+ZjBnt72Jy9LhrmimlqTCpO5MmCCekGw8PPEFS1K7OxZ2LMdyTJPqcdKQxHQ460mv6YI+s6VAKvfiBHL6YBZ7spRbMrXcFyI06iYQja3zvhqFEHcTGNMzlQ0i+2/xxtvC5x5arZetRpiTWRlDA+7qUifp88Iuc+0TNZdfu9WlSOZUDU2vUiiPeYWIOx0zzw1dqe1TZGk7FC+kCDaCTtztfFf8AZkGvmKr1FDGoxdiQLkz4bTEDwxm1HSj9ohqltdHXoudICOVG5WCVMb6T8cN/BVo5qkK2WY1FNu9+UjdWHIi31wvVOzdKlUNRRpmbAHmII+ePewWTfL1a33eoNNQj8NlkAqCTfUIsd/LANlemacBhH92jwwN4hmbrcAlgBJ332G564hcd7W1VDuaTSAASI0iduvibjdehnCL2VX2/EKIJJMlmJMnuqSfnAwDrT4uhz3sRJcFmYxaNAAG++FPj/a2stWpTR9CKxHdsxPOTvv0jD5wrsvHEszWtHsqYANiS/vETy/Dj1OFLtt9neYOZetTXXTqNOlfeUwJt0kG4wQk1eIEkkyZ57yfM45VXYibKOp/uflg7l+BaLEaSLEEfrviJw7JoxqVmkimLKoveYMdBz88RAvL5MNcsDPMkD64JHg4iI+IjHTKZr2oqUnXWoXuEqFNtrDYkdDiV2frRSZSZVGIEg7RIk/HBUfI8Dphwawd6cRCvBHSCQduhx14HwVTVqBm00xF2E6lvAcWBFhI5mIx0znFaagkLJ/hMAfp8sS+yXDhmgajtpDORM2sv5h0H73yvgDzk5cIaSrVVgNAKaVCx3iFERyHXAXtbw5CjVqaeyOmTpIiRvA3Fv6HcYsP9nofZgOhUU9IvzncHCrm8jXruKaL+GKVRqpaCARcLqiTAIEeJwFY5CmWqoWnSJYk8wok/SMN/YPh5fMuJu1J2aAbkMsT0NzgXlaqmrtp7oUAxF21N8QoHriRUz60asGktXUrHSZFyCouPGbYDn2XzEZ/TTE62qJKmdSiTJXflMzG9sEuKe2zFSvl6rXRQUmzAbwbX3B8j8IvAKxoZqiwZFAbSGcalGoFTJUq2xO5OPa3EHObqViyPNdElPdKaai92TMQJv0xRB+zzONS4hSUvoViUaefQeeoDH0HRUQIsOgx83douFVaeYqypQoQ3QgE2I9cWr2E7QZvNJTNamEpqBNRidVUxAKrAABsSSY6eBRftLwJGejUkgrU1RNjAmD4SMKvb7sxVzgOZW9WkBNPlUSJmBcPyI5xGLF4lSRwAwBE8/lhXbhNVKVWo1caaOpwwYq6JEwfy1F6dekicBXvCuF5Q0XarVp0ndQqrfuMYlrmeXlvvtiDneD5WjSX/ANV7aoWulNNQ06hPfZReB+kc8b18ya1yAo3CwNyLsTEsTuSetoFsRXQDERbeQTIpSp/d6lNFcHQS14AvZjKkGJHXBf7malNkdxUVwQRpsQRBGKHpZ6tRLNQYoxRgxETotIBIkcriDiHl6706BIYgOdAgxtubecevhgaj5uhoqOm+lmWfIkY1o745jHbLnBH14hI0mTERH87YkpMX3v8A38MVnw37WlNq1MDxUxfyv+mHvg3F1zFMPSOpbgzEgzN+cwR6Y3K2rn7a6Y+6q4sPaALHUybjl69MS+xWXo1KFGsimKov4OtmE+eGLtxwr73ROXNF3VvzIyA6hcABje3kOU4F9meH1eH0RRFA1KKszAzoqDVvqWpAP+loxOoYxkkI2t5f3GF7OZdaYb2SknUTAMEgqdcSbnSZ+GDNbjQcoqq6lyZ1IQVjcxsfQnAfO5tcuXGirUapIUwtzBggaiWYelrRgB/aTKGrl3pLCgqOcAgXKyAdNpgnp0OK37NZR8tmKdYLdDcHcqbMB0kE4tXh2QqPrqPqNNjOkgybFdIU+6sQZvfEaj2Zp1Q0TTe+8lZN7gyR6ExiCBxDtQHYNQarTaIaYAI5bE3BJ6bnEQcfrifxn/3T9Z+mJHD+zvtphxqEi11BB5sP08MCM0PZMyOIIJBE/r/zghfr5yrXzK0UaalRwssdyT+Y3ONOERRrNTqQpkq087wdXz28MCM5mCmaDUpJDhktfUCCB43+OHaj2fqZ6oz5ikKLuzEqJBVo38muYOxnEGtTh1JO/TvN4HyjC12h4e9CilQIy0mcAk7MYO97wFPzw80eyb5dAgK7GXYzAHOMLnbfjH3iklFF/DpSAdU6z+9baBqPqcAl8ZcnTb8onz36dDgn2P1CnXc1DTQBV2JEk7m4FhI5+9gxwf7PambQ1yxRLEL/APcE/l5AQInr8mTI/Zk1Wqr1dFLLoQVoIIkjm/I+Zkx0xR63CCMuioXdrlWiBESBuYHjiDx3i+doUDpUstQFWfSfdbaJuBuskfDFrigi0zqhUCmfARf5YGcLyqvlaZFwVLCRyYkwR9R54YqhOztNquZCmdf5Vj81omegw2Z/gdSm0OgPIEA7nl1k/PDjT7D5enmGq0w1Oq0lWBBAtGkKQQB/PfEfO9phTc0swA2m2tB1E3QkkehPlghEz/BCHXXrQqDYg8xuNoI63xIynDQRpXvMY0rBFwDEk7QTc/PDfkeH0XBamxqUmIsragDz7pmJ5ixGJmW4dQol3SA0HeTEC4AiYPOJn5YgH8K7PVatb2uaZKrkKNKi0gbEncxJO2HqhlVCjSoHp8MB+y+XPswxuY1TcHUw73O0frgnWeCsAX3tN/52xVdMwJG/8p5YXO1tP/6fmbwTSj0LAwfgPjhgzJWmhdyBA3JhVHUk29cVb237eUqy/dcs2oE/iVYkQt4XrMCTt5zYFYd1BYDocR2zA0yT4DG2deEE2/vzxnE6Cs9NVXSSBqg2giR4yFEnGWXlGqqAlpDOp0899h4Tv8MQ+O0StUUQP8JQkC94lp8ZJnywVyOYVnZlUtUXvIpXuqBAVo/ORa23gcOvY3gwfO0S4BdUqM7xcnSBJIHVsVVSqp5Y60Bi+qnZtaWYzGb0KQFRUMAkFVOojpMgSOhwhV+yCVar1CzS5LEWiSeUDAwY4t9m2ZoUzUV0dANTd4g90EmxXoNpOGP7Ig6GuTdKhBW9zDPLaf3Z7s+GIXEu29Z8vUUhLo4DQYup2v0wmcMq1Q4WmLd6pIaGIEBgCDII39Rii16Oao1HqFM9VpVdRLguCKekkEqrDSFkgSLRGJ9Nc2y1FSumYEDSWUUx4gsk6pG1gMIPA+3Yp0aWXemrUx3Sz3fSSTee68TEHcYYMlxPh9YqWqVcpXjTrDskxtB9xl6AgYqimYq0GZaeboVMpVPdSqrkAnwrKYJ8GGO2W4fWpVilZmqU1RmSsIVSJEisB/3ByIsRNpGNa1QaTTq5yhmqVQadFTQrn/KytBYcpHqMQKnDkSlT/aOa1Iqroy6sYMC2qO/Wb0A9MA3UcvzOB/FsqlUQQY8CRq843HgeuBj8VbQ1VkejRQk01qgKSNImw2UcpvfywmcV7c1ayaEX2QO7apYrG2w0+P163QQ4z2oTLJ93ovLXDVLd2TsIgEjaeQHXALI8O9qxNSSOZG5J2B9JPphWr5qzMdpMePL4R9cPXZ2kUQe0EHSGPUGJi/QGPMDGUTsrwWjSK+yVFedU6J8tpN4k9QR0wWp6lINnMeZkqYse8N1Ow3OIbgM2lTeAt1iTEDr5DaLY7ZiiSx0iRcytxtvFwNrD/LijrXqqDDqTIsDJ/KYsxP8ADy54r77Uc0WFOsiEEJoc+FtDWAuZIPT1GH93YkwbSbG4FwF6rAlRsMQc/l0qsVK90jbcaIgCLn3QNj6Yihf2adsaeYopRdwtamipoNtSpMFevd3G4xYGVqTtt0xSPZjscU4gjipopLXCITu2qmxidtu7PM4trhFSHdfaBu9pBFxZQSJ632/sUG8xRD02APvKRHpGIPCckaVCnSYliogn5+g5Yn6h12xGqZiLc+mKImfQAhuQIG++KO4pxxcxXqNMEu1uWkGFA6WA/ni5+J5lNJDGEAJJmIAHxnYY+ePuQEwSdJ96L9MZqUfy7tTfWrFSCJAnvQZhgD3hh84dxlMzTEACpTIMHceIPO39cVpkeJRCP5Dp6Hl5G31wTpVHVlamSCCNtxvYjEFsdn8+4/CemoCyQ6SJkn3lbY+RIPhhR+0ftZVp1vu9J2p6aepnUwbiQJHKI+Phhj7L8UNVQ2ktyJW8HmGEyp+UXnAXi3CKdXi9NXQNNMNVBuDAcgEG0QEHjOKqsqdLN51yqmtXPOWLAdJJOlY8cEP+k6tKqaekVKmkHQlyB7zC+5CgbTvzxbmf4jlsoEWrUSipPdTblvpXYeOErgXEkOeavUDR32UAbl9rmAISBvyxEKvEOHvrUPTqIIk6kKyAJbl0t649bhzjU7o6NUJFMEcjAYwbxBAB88N/Gu0Zq1QQLA850nTcDa4DQSeZkbDAbimb/PVbU7GBJk3+nO2Ai5DJtSq06l9NRXtsVYqSRHQ6QfQ+tk9mqFNab1SxFWIQKxU32A5NqMHnywo1uEqqhkmQyn33IIkAyCxG19uWDmWaSrOGYQJCaRfSADBBBNhOAYu0ecqpQFJwrBoUupO+91N7xuD8MLVOj0nEl6tSoFDH3TIBYmLRYbDn8cerTI5fDBXbNcJVg0ALqBB8SQdx+uEXhdRqeZpgjYwfA6NLz4Sq32kHHo7RZ6TTqORue+BcCd7TfEbOcTqLWpCrSakDJWQFk6SJgDYkjcnBHXL5oisadYCkNTKtQyVZhOlSAJBO07dY3wwVOy+YRSWoPo3LL3kIPMFZHxwvdo+DB67gqsNDB5IItc9CJ5YN9ne1OcyKCnIr0dOlA+pdJkn8p7wN9/DbnRmQo+zqArCncEd0iAT7wuPjh27B6UpVmWlT1q3cqlZY6lmCTfunodiMV6/HWzGZplwFltOlZAIYMNvM4dOxfaSlTpPRrOtNlZmUuQNSE2IPMj3Y3gL1wgj9seJ1Dl1StVLvUIBsFURcwoHWBJJMYS8y8gjaBE9P3mPxjBftHxQ5iqSt0G1vyi5N9pI+AwArVQVJHuAn1IP0/wCcBI7O5Ba2bhoikoYJHPUAs9bmcPFTiFIFZ0wAyyZje97AybiP5Yqrh3aA5WvVZgT7WmFkHa6mfHYj1+Llw9yzswkXf5PaenTANVLimXALe2WTO55mdiOl94uR0xtR4tRAMVFmwvbnJ3/yKP8AVgXSRrHx8QcT6aGOfTfAT/vrGmWEOu0kyLEHod7dNjgLmeKwQFlWFnP7pgQQT1Enc+MbYziGRpsO8iE9Son44WOM/hsipADT+UeA/XANuW4etVHotBhtJsCDeQwBERub4F8e7SJw93oUQpFmbVsCyg6VWQNoO9pgDBLsuhNO25geenb00kGfHCt234Mf2hTXWP8A1MARJIB9mh1bdCbYCav2t1R/2gfjv/vxGzX2vV4ISmi/6f5ufphiyn2OUWXU1etJ6BB+hxtQ+yXJo0s9WpcgywG3+VQfnh6Kz4p2uzFefaVCR05b7QAF+WBiViykkmxABnzmRz9OmLxodj8itJoy6BIYExLQRfvNLC3jin6fDA7pTpTBuOoBYwT4xfEA3MpJQNYNJnrEi3r1xMy1cpALBl/eBuPMb+v1wW7QU0D0kAA9mu55TZAT0nvYDHI1aTOqFapgEqtMsCAN9gVG4nngDOW45VpHXRqQx5Bt/MHcemOa9oaqVHrJUIqMGlhEtJE7iBJWZtbAHL8QWSCBT5GxnyBMlfh6471xojS+pDCggT+UGJiJ9MBHzecevU1veY3JJN+puTg1l8pmSTVo1QhJP4bHp0BBBmMQchc2W2rSSxuPIfDD5w3hNU0UNKvYqDoqKGAMbSuk2M7zgBmZ+9ZnLUHpssshaoWEQRtpgc7458M4OauVZCCXYq6M0S0BG+AOpf7ODvA0epQomdLAvqVVCqe8QQbd0A3t5Y7cHyLrW766dSCINu7IgCO6BItJwEgZIFYI5QfHGy5QCBtG2Cv3Q41bL4KHNSblfHgrEbgjyxO9hON1y+AH9r8gWzAYDai31j9cDuOK+Zoe3NJFp010h2hmM2OkXg+JiMeYzFA+lw72o1JJCKFhm2gCAevzxIrZJyII9PTGYzEQHzGQAZWUQUdG+DiflOCfFMo6kEEHSSjT1Bt52jGYzAD6+RqMImbaomLHmevl9MB2VzqUyDqIImRb+kYzGYCDxvITT1c1genPDL2Q7Rfd6aPUDt7QOpKxPvgzcjGYzFFgZTj6VKQYQyyTJWDstjAF+6eZx3aqjIIpjmTv1A6/wHnzx5jMURc7l17pVIMMfO5AH/txXnaOuozFc0k/w4BDXUsHM2mIMCRt9cZjMQN3YbjRrF6ZA1KA6uBAZGsLflKxpjbpgZmMx944vl4FkaB1hXa5JNyYJ5RbHuMwFxokCByGBXsgxPSZ+eMxmNKDdpcrVNCulG7vTKhZCzqETJsCBffl4ziruFcNdKil10uXTSJFl25GL4zGYzR7TyK5qvVFRmUOW0wbkL3VGx6McEKXC6+X92KiqPykK4A6qTob0KnGYzEQOq+xzLmoy6gEhrReSATedQJ5SNr404Rwdqk0pNJlapUUrBAusAjmsHaRyxmMwErOZGob5oUwVZQKoQMzGZGgghhIEHXIvhg4XnxSoqWR/ZjZxpIAJkArqDCARsDjzGYAx2apj2UowZS1QgwRZqhI3g2mMGjldRU7EfS0/QYzGYqpAoY1ah4Y8xmCuVXJY5pRIxmMxmj/2Q=="/>
          <p:cNvSpPr>
            <a:spLocks noChangeAspect="1" noChangeArrowheads="1"/>
          </p:cNvSpPr>
          <p:nvPr/>
        </p:nvSpPr>
        <p:spPr bwMode="auto">
          <a:xfrm>
            <a:off x="368300" y="1476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descr="https://encrypted-tbn2.gstatic.com/images?q=tbn:ANd9GcTXerOl-HF3L7pt2stRMd7ALGdZzQS1IIYJVy9f5vfaJ3ZZYg8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076575"/>
            <a:ext cx="2981325" cy="153352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encrypted-tbn2.gstatic.com/images?q=tbn:ANd9GcRYnQtFLgMvl83ZioBujdQIRTl84ope_vRq6eS9Lqxblh3Ecg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024187"/>
            <a:ext cx="2619375" cy="1638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05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024744" cy="1143000"/>
          </a:xfrm>
        </p:spPr>
        <p:txBody>
          <a:bodyPr>
            <a:normAutofit/>
          </a:bodyPr>
          <a:lstStyle/>
          <a:p>
            <a:pPr algn="ctr"/>
            <a:r>
              <a:rPr lang="en-US" dirty="0" smtClean="0"/>
              <a:t>Analysis-Based Answer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5011433"/>
              </p:ext>
            </p:extLst>
          </p:nvPr>
        </p:nvGraphicFramePr>
        <p:xfrm>
          <a:off x="685800" y="1447800"/>
          <a:ext cx="7848600" cy="5120640"/>
        </p:xfrm>
        <a:graphic>
          <a:graphicData uri="http://schemas.openxmlformats.org/drawingml/2006/table">
            <a:tbl>
              <a:tblPr firstRow="1" bandRow="1">
                <a:tableStyleId>{5C22544A-7EE6-4342-B048-85BDC9FD1C3A}</a:tableStyleId>
              </a:tblPr>
              <a:tblGrid>
                <a:gridCol w="3924300"/>
                <a:gridCol w="3924300"/>
              </a:tblGrid>
              <a:tr h="340436">
                <a:tc>
                  <a:txBody>
                    <a:bodyPr/>
                    <a:lstStyle/>
                    <a:p>
                      <a:pPr algn="ctr"/>
                      <a:r>
                        <a:rPr lang="en-US" dirty="0" smtClean="0"/>
                        <a:t>1930-1960</a:t>
                      </a:r>
                      <a:endParaRPr lang="en-US" dirty="0"/>
                    </a:p>
                  </a:txBody>
                  <a:tcPr/>
                </a:tc>
                <a:tc>
                  <a:txBody>
                    <a:bodyPr/>
                    <a:lstStyle/>
                    <a:p>
                      <a:pPr algn="ctr"/>
                      <a:r>
                        <a:rPr lang="en-US" dirty="0" smtClean="0"/>
                        <a:t>Today</a:t>
                      </a:r>
                      <a:endParaRPr lang="en-US" dirty="0"/>
                    </a:p>
                  </a:txBody>
                  <a:tcPr/>
                </a:tc>
              </a:tr>
              <a:tr h="839432">
                <a:tc>
                  <a:txBody>
                    <a:bodyPr/>
                    <a:lstStyle/>
                    <a:p>
                      <a:r>
                        <a:rPr lang="en-US" dirty="0" smtClean="0"/>
                        <a:t>Schools</a:t>
                      </a:r>
                      <a:r>
                        <a:rPr lang="en-US" baseline="0" dirty="0" smtClean="0"/>
                        <a:t> were segregated until Brown v. Board of Education in 1954 made school segregation illegal</a:t>
                      </a:r>
                      <a:endParaRPr lang="en-US" dirty="0"/>
                    </a:p>
                  </a:txBody>
                  <a:tcPr/>
                </a:tc>
                <a:tc>
                  <a:txBody>
                    <a:bodyPr/>
                    <a:lstStyle/>
                    <a:p>
                      <a:r>
                        <a:rPr lang="en-US" dirty="0" smtClean="0"/>
                        <a:t>Schools</a:t>
                      </a:r>
                      <a:r>
                        <a:rPr lang="en-US" baseline="0" dirty="0" smtClean="0"/>
                        <a:t> desegregated by law, but </a:t>
                      </a:r>
                      <a:r>
                        <a:rPr lang="en-US" i="1" baseline="0" dirty="0" smtClean="0"/>
                        <a:t>de facto segregation</a:t>
                      </a:r>
                      <a:r>
                        <a:rPr lang="en-US" baseline="0" dirty="0" smtClean="0"/>
                        <a:t> still exists in some places</a:t>
                      </a:r>
                      <a:endParaRPr lang="en-US" dirty="0"/>
                    </a:p>
                  </a:txBody>
                  <a:tcPr/>
                </a:tc>
              </a:tr>
              <a:tr h="839432">
                <a:tc>
                  <a:txBody>
                    <a:bodyPr/>
                    <a:lstStyle/>
                    <a:p>
                      <a:r>
                        <a:rPr lang="en-US" dirty="0" smtClean="0"/>
                        <a:t>Progressive</a:t>
                      </a:r>
                      <a:r>
                        <a:rPr lang="en-US" baseline="0" dirty="0" smtClean="0"/>
                        <a:t> education movement criticized for student misbehavior &amp; poor student academic performance</a:t>
                      </a:r>
                      <a:endParaRPr lang="en-US" dirty="0"/>
                    </a:p>
                  </a:txBody>
                  <a:tcPr/>
                </a:tc>
                <a:tc>
                  <a:txBody>
                    <a:bodyPr/>
                    <a:lstStyle/>
                    <a:p>
                      <a:r>
                        <a:rPr lang="en-US" dirty="0" smtClean="0"/>
                        <a:t>Standards set by</a:t>
                      </a:r>
                      <a:r>
                        <a:rPr lang="en-US" baseline="0" dirty="0" smtClean="0"/>
                        <a:t> state &amp; national level that define standards to be mastered and acceptable performance levels of students</a:t>
                      </a:r>
                      <a:endParaRPr lang="en-US" dirty="0"/>
                    </a:p>
                  </a:txBody>
                  <a:tcPr/>
                </a:tc>
              </a:tr>
              <a:tr h="839432">
                <a:tc>
                  <a:txBody>
                    <a:bodyPr/>
                    <a:lstStyle/>
                    <a:p>
                      <a:r>
                        <a:rPr lang="en-US" dirty="0" smtClean="0"/>
                        <a:t>Great financial hardships during Great Depression caused schools</a:t>
                      </a:r>
                      <a:r>
                        <a:rPr lang="en-US" baseline="0" dirty="0" smtClean="0"/>
                        <a:t> to close or shorten terms</a:t>
                      </a:r>
                      <a:endParaRPr lang="en-US" dirty="0"/>
                    </a:p>
                  </a:txBody>
                  <a:tcPr/>
                </a:tc>
                <a:tc>
                  <a:txBody>
                    <a:bodyPr/>
                    <a:lstStyle/>
                    <a:p>
                      <a:r>
                        <a:rPr lang="en-US" dirty="0" smtClean="0"/>
                        <a:t>Financial problems still exist</a:t>
                      </a:r>
                      <a:r>
                        <a:rPr lang="en-US" baseline="0" dirty="0" smtClean="0"/>
                        <a:t> at the state and national level (not to the same magnitude, but there are still issues today)</a:t>
                      </a:r>
                      <a:endParaRPr lang="en-US" dirty="0"/>
                    </a:p>
                  </a:txBody>
                  <a:tcPr/>
                </a:tc>
              </a:tr>
              <a:tr h="839432">
                <a:tc>
                  <a:txBody>
                    <a:bodyPr/>
                    <a:lstStyle/>
                    <a:p>
                      <a:r>
                        <a:rPr lang="en-US" dirty="0" smtClean="0"/>
                        <a:t>After</a:t>
                      </a:r>
                      <a:r>
                        <a:rPr lang="en-US" baseline="0" dirty="0" smtClean="0"/>
                        <a:t> WWII, schools scrutinized for poorly teaching math &amp; science</a:t>
                      </a:r>
                      <a:endParaRPr lang="en-US" dirty="0"/>
                    </a:p>
                  </a:txBody>
                  <a:tcPr/>
                </a:tc>
                <a:tc>
                  <a:txBody>
                    <a:bodyPr/>
                    <a:lstStyle/>
                    <a:p>
                      <a:r>
                        <a:rPr lang="en-US" dirty="0" smtClean="0"/>
                        <a:t>U.S.</a:t>
                      </a:r>
                      <a:r>
                        <a:rPr lang="en-US" baseline="0" dirty="0" smtClean="0"/>
                        <a:t> still scrutinized for low math &amp; science scores compared to other countries (still a shortage of math and science teachers)</a:t>
                      </a:r>
                      <a:endParaRPr lang="en-US" dirty="0"/>
                    </a:p>
                  </a:txBody>
                  <a:tcPr/>
                </a:tc>
              </a:tr>
            </a:tbl>
          </a:graphicData>
        </a:graphic>
      </p:graphicFrame>
    </p:spTree>
    <p:extLst>
      <p:ext uri="{BB962C8B-B14F-4D97-AF65-F5344CB8AC3E}">
        <p14:creationId xmlns:p14="http://schemas.microsoft.com/office/powerpoint/2010/main" val="2961727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lstStyle/>
          <a:p>
            <a:pPr algn="ctr"/>
            <a:r>
              <a:rPr lang="en-US" dirty="0" smtClean="0"/>
              <a:t>Synthesis-Based Question</a:t>
            </a:r>
            <a:endParaRPr lang="en-US" dirty="0"/>
          </a:p>
        </p:txBody>
      </p:sp>
      <p:sp>
        <p:nvSpPr>
          <p:cNvPr id="3" name="Content Placeholder 2"/>
          <p:cNvSpPr>
            <a:spLocks noGrp="1"/>
          </p:cNvSpPr>
          <p:nvPr>
            <p:ph idx="1"/>
          </p:nvPr>
        </p:nvSpPr>
        <p:spPr>
          <a:xfrm>
            <a:off x="389082" y="1981200"/>
            <a:ext cx="8422409" cy="4419600"/>
          </a:xfrm>
        </p:spPr>
        <p:txBody>
          <a:bodyPr>
            <a:normAutofit fontScale="92500" lnSpcReduction="20000"/>
          </a:bodyPr>
          <a:lstStyle/>
          <a:p>
            <a:r>
              <a:rPr lang="en-US" dirty="0" smtClean="0"/>
              <a:t>Based on the issue of math and science education still being problematic today, what would you propose to help better the situation? Do you think there is a more effective way to attract math and science teachers to in turn better the situation of low scores and struggling students?</a:t>
            </a:r>
          </a:p>
          <a:p>
            <a:endParaRPr lang="en-US" dirty="0"/>
          </a:p>
          <a:p>
            <a:pPr marL="0" indent="0">
              <a:buNone/>
            </a:pPr>
            <a:endParaRPr lang="en-US" sz="2100" dirty="0" smtClean="0"/>
          </a:p>
          <a:p>
            <a:pPr marL="0" indent="0">
              <a:buNone/>
            </a:pPr>
            <a:endParaRPr lang="en-US" sz="2100" dirty="0" smtClean="0"/>
          </a:p>
          <a:p>
            <a:pPr marL="0" indent="0">
              <a:buNone/>
            </a:pPr>
            <a:endParaRPr lang="en-US" sz="2100" dirty="0"/>
          </a:p>
          <a:p>
            <a:pPr marL="0" indent="0">
              <a:buNone/>
            </a:pPr>
            <a:endParaRPr lang="en-US" sz="2100" dirty="0" smtClean="0"/>
          </a:p>
          <a:p>
            <a:pPr marL="0" indent="0">
              <a:buNone/>
            </a:pPr>
            <a:endParaRPr lang="en-US" sz="2100" dirty="0"/>
          </a:p>
          <a:p>
            <a:pPr marL="0" indent="0">
              <a:buNone/>
            </a:pPr>
            <a:r>
              <a:rPr lang="en-US" sz="2100" dirty="0" smtClean="0"/>
              <a:t>Spend 2-3 minutes discussing your thoughts with someone around you, and be ready to share with the class.</a:t>
            </a:r>
            <a:endParaRPr lang="en-US" dirty="0"/>
          </a:p>
        </p:txBody>
      </p:sp>
      <p:sp>
        <p:nvSpPr>
          <p:cNvPr id="4" name="AutoShape 2" descr="data:image/jpeg;base64,/9j/4AAQSkZJRgABAQAAAQABAAD/2wCEAAkGBhQSEBQUExQUFRQWFxQUGBQXFxgUFBUVFRQVFRQVFBUXHCYeFxkkGRQUHy8gIycpLCwsFR4xNTAqNSYrLCkBCQoKDgwOGg8PGiwkHCUsLCkqKSwsLCwsLCkpLCwsLCwsLCkpKSwsKSksKSkpKSwsKSwsKSwpLCwpLCkpKSksLP/AABEIALABGAMBIgACEQEDEQH/xAAcAAABBQEBAQAAAAAAAAAAAAAFAgMEBgcBAAj/xABEEAABAwEFBQQGBwYGAgMAAAABAAIRAwQFEiExBkFRYXETIoGRBzKhscHwFEJyc8LR4RUjNVJi8SQlMzSCorKzFlOS/8QAGgEAAgMBAQAAAAAAAAAAAAAAAwQAAQIFBv/EACoRAAICAgICAgEEAQUAAAAAAAABAhEDIRIxBEETUSIUMmFxkSMkMzSB/9oADAMBAAIRAxEAPwDXLy/0n9PiFXQrFeX+k/p8Qq5iQMnYWHQpclRq1tDUDvHaYN3oaNljcUJvIoPZNp8b8KJWt8iVUuiIF1ColtPcKlPUO3+oUBdmihXxXzKD06ylX1V77lCpsyXRj0Ab2Sm2lONtahFi61qsqwg20qXRtIQum1S6dJQgXoWkKfStjVXhRKWGkK7IWP6W1OttTYVaAKVhdxUsgbqWhsqDeFcYVDbSdxTVppmIVNkNR2FP7odFb2uWQM26Flo4KUF8Ri3Dj1QoelW2DIPaeeETCBTZu6N3bUCcbVC+da20toe7G6s+dZxEdNE/Ydq7VSktrPE8Ti8pWSH0ZSeE8QF8/D0mW0RFQZcWiCj9y+mh0hloYB/W34hSiGvGAkyFVaW1ge0OaQWneE4NowqKckuyzSF6Qq0NoEr9vqGeaLGClBwVa/b64b+UJzRZw4LshVR9/lRn386d6hTyI0Kh6oXlFuStjs9Jx1LZ9pXk0uihd6uii88viFSrVblcL/P+Gq/Z/EFQRTnMpfM9hsfQLva88IzKq1otWIySlbdWvCRhO9VxltMKY4ey2yyXBWmur5aPUCznZl8VQd5Wi1M2BTKiogyoVBvE9wqbWCjVRIhK9MIZde1Imo6QdUyzIK8X1drcJMKl1NSnsc+SAyVCMa8HpEpzAGiXeSI9GVscp1lMpWtBKtQuOWQ4DJKbYjEgquSRpRbLC22BOC1NVbFd7dcxzzUilamu/pPs/RSyUH22lqWLS1A8UJQqc1dmaDgtQQq9rzGg3an4JntN/ihFVxOZ35qm7J0dNYuKca8ZdFH3JTGyqaJZIDzEnTLz3LlSqRA4J57IptG8u9wUSs0yqSRbH+3xCJE8Ey/XXPyXMHEBcdVyg6bjvCuirDGz20r7NUEnEye8wnKOXNbLdzqVWm2owgtcJH6r59G5WzZm/n0T2Yd3DmORWJxvotU+zV7Q6mzeFGbb6fEKmWm8nP1Ki9seJWFjZdQ+jQRb6fEJD71pDgqF254lJ7bmVfxMn4/Rff2zS4hSKFvpO3hZ06qlU7YW6EqfH/JPx+j6FuIg2alGmHL/APRXlA2FqF122YnU0/xuXkddAybtCf8AC1vs/iCym+71LGmFqe0zosdY/wBH4mrFdoLU0tOaXy/vQbH0Uq+LxdVf3lynuTVenJT1NuiOimWTZaniqDktObRGALNtl2Fj5cC0cTl71e3X/RDQO0E8pKzOEpPSMqcV7IlvZCGPcpFtvam4SHSoDLQHCQcpI8RkUvPDOKtoJHJGTpMh307uLPaskkDWVfL6d3CqM10E8/ct4dWSSsbDAwTMuPkOijvJPNSnMldZQROROAxQp55onQYBy+KbbR9nzopJow2OPnkhydhoqj1osgIQa0UYKM4iOhEfnHmEmvZg73z+m9VGVElG0BWVyBB093RdAfuzHFPWmwxmEzZrQWO4jeEeLsWlFrsX2jhqo9QySilvgtBG+EKqnRX7MnCFIslOSpN03UarhvHkr5d+yDAAdD5oc8ijoNjwuWyusuV1QMIGQBUC13W5oMjfHNapZrsAAA0Qu/rmlpMeCBHLsYlgpGaOeGg4hyyCgOzJjrCMXnYiJQcAtcCmo7EpKmdp0DE8N29Sa5gTukR5So9OphfMZcF202zFGUcVZRZbpe4skgxulTSEjYmn2zHNP1SI6EK1C4eSHya0b0ysQV7CVahcPJKFwjgq5MlIqeAr3YlXBtxDgnG3GOCnJkpGjbAti7LL93+N68pmzFHDY6DeDI/7OXkZdA2QPSHWLLrtbhqKf42L50qWp9QxJM7gvo3b+iH3ZammYNPdr67FiFCw4fUbHPf5lHxYPk2CnmWNV7B1luQnOo7COGrvyCJUmU6fqNHXU+ac+iFJdYSuhDBjgIzz5JDnbAjNMP5dPy9qU2k4cCuGmeHz1TKoWd2JNTIeHt/skWW3Fj3t3E4vHf8APJKfT1Hznp7UGvUVAWvaQAMM8ZmPJL+Wo/E+Qx43L5FRJvq+u7EyToFWRJOalVrOS+TqU4yzzu0XAi1FHc4ti7PQyCnUbMEf2V2fDm46m/MA5wN2R3nVFL0s1LDA5CDG8gZEaHNLTy7odhhbVlTbZc/iUr6PGvDd85J51POOBI8iny0DMj8lpAmQKlk3+PzyUd9nz15Iu+lOa59G/NXZQLdQBGiD3nYMJkaK8iwNwgkGSENvK7ZaYM+xVHJxZcsdoqVOpNODuKas1HG9o9yedZ8LnNPzGfwRHZeyhz3OgnDGXVMuVKxRRuVMtWz13Yc4IG6dVbbO2FW2XqaUY6TgOIzARq7r2p1PUdPEaHySEk3s6eNxWg3SCfqWAVBhmJ5Soja8DEi9izwnotQVmc83GqKPf+w0tLgRPDT81n19XV2BbI3wQtxvQEtdGRn4qjbU3N2tOT9VwdI4aH2GfBFU+MqF1DnG32Za9wdOXQchuXjhiQPDgnrzpYKmXmMh1CYFXQfDPxTidqxNqnRbfRq5v0qCYcQctzhGnVawKQWTbD0Gi0B+rmkEcCHQIjlmtdpmQhssR2S72SchdAVFjfZpQppwBdhSyFwuUf4en9n4leXbn/0Kf2fiV5GXQNkHbU/5fafsfjasU7RbTtx/DrT93+NqxDEuj4sbixLyJU0PdoV7Gmwux8ynVBCjkxwOXj4JIjkltA4K6M2Mvpzlv+HVD7RRxNI4z5/3CK1qYIgZj3nh0UN7I1S3lR54pJDPivjli2QW2QPaDvhOtsYDmsGrjry3pyyaRwJTodhr0idCS3zXlm30eojFFgs7pGEHC2JJGp4AexN0jmWTlIkcxxMZrhY4NGD1hkQd8eqeuilOENAPrACeZjP2oeqGWVy3MDajgNJJz55pNPPIaorXuwPM6Hipt23YG8zxRFPQs8TbBlK7Hx6v5pxt3mRiaQjz4CH2u82NGc+RWlJsnBIi11CtLE+a4dm0ymaz0tNsYilQCvixAjtN7deYSdkmw+oNMmn3qdbR3DO/JOXRdLqTm1HCA8HLlulNxl/p7EMiXyDzb4qS5oZMA5EhodHAldsVVzv3gp4DOm85ZzwE5I0LG1wmEmvRDWEAQsKaqg6g+7CtGtioTx/JW646GIHulxawENBAJOWUnJVCyU4oN6BW27ahDXNDnML24Q8CS3MSYJG6VMYPyOkDNqA8Wd5Y0doKoZk8uadC6HEDMSQeYQOix3ZONTWDl4Ky29sMDGue9rYgODGxE6YQNSdSg1uAwkciFWR7NYV+JkV9WXuB3Nw8A4wgjBJgK03jQ71RmoBJ6TG/x9ir7qIxgNPBOYpaoTyx3ZoHo2ucYXVHNzywnkdVoTQgOzrg2kwRBhsjwRwOUsELldBTeJeDlRB4FKTTXJYKhC5XP/oU/s/Ery9c/wDt6f2fiV5MLoGwdt1/DbT93+Nqw3Gty26/htp+7/G1YaCup4f7H/Zz/K/cjoJKdaxJa08CnmtKc5CvEUwDgnHHLLckN6rtQfn5KLZGNhsabvfvKYrNkc1IDtJ6+eabqCD86K2rVFKVOyBR9bqpNZgeyDlvB3gjeEzhgpQqZLx2WPGTR7HHK4phOz3k8tAdBI+sNT4KZ2soTZHSiVIJdjEXZOo5lEqVPJDLOIRezVe7CtFsE2x5z4oFelsfTomo9rS0ENLQe+CZjI6gxqEfvGo1uZMIFabKa40BAOvzqtRkk9g5xbWgJTtIIFSlpvafaiVK04+qKfsVjac5dOCG2G7KteDSbhpTBqOBGW+AYnwWuPPoE5fGthmxXKHUg5zZc4lzZ3AaZcyh1e3HtId06K62eiOzw7miByVH22u19GoHaiQUd46Qnzt2GLFUyUe9K0vDTk2J8VGsVU9DEwuWu2tnC8TO6NUCtj6lcS00A3sNeEdIVlsIzb4LPLJXaAAC7KO64H2DetEsW5bgqAeR6ItvfAJ5qt3paCGOI3AnyCO34e5/yHxVfrCRBWZ9hMP7Cn1KYFB8+tLi7xzCjXZs6ZxN1HKU/tA/IsbqTh/45H4oxZy6lDQCYAn4JjGtCuV7LLs1YjUs/wDW10fojQuxwGcDxTGxtkIeRnDmh5G6SSMkXtdmm0NpD7TuTfzKuSa6AjFnuMuALnAA6byUQZcLYgNdP8xRylZw0aZ7lJbTW1AxZSrRcVVmeGRyzPkoUwtBdUaN4Qy8bBRqawHcRr4qONFpj1y/7en9n4leTt3UMFJjZmBE+JXkZdA32CtujF22n7v8bVhhtnTwW47ej/LLV93+Niwjs11PDrg7+zm+W3ySX0LNtPArrbWDrIXmhLDZ3J1UKOxYJOhBXO1I1C52AGhg8NyVBhbMjnayPiuPOSjuMLprZeKhENVnqK+tBSLxrlvejIOg8gRr5gKBVtgXm/NwtZm/s9L4WZPCk/Wg/YLRKP3eW/WmFR7utneVms9ths6rmyhUqOip/i6Lgyz0jTxAlRjag0ZaJdgstV9DJhzEhV3aOs+gwNcMJMnwQ3PG3UWrKg3e2Qb3vTtauEHujJF7NeDKbMIEmOg6qm2Gtid4o5SdmqkqYRSsLstAeZcfBoj+6lWe0YZDHEDhu8QVFu6zyFIdZ4OfmqTfotx+wrZLxAGF31sgR6pk7+ClbWXQ2rZiRq0SM+GoVea/A6HZsMjPQFQLbZmh3ceCDnGFhjlOFMxzNLewX6aEnbdf+WN22q1jmEEaAGDO7fwSLTUDxqEt2zxPexnwaz4fkus2fb/9p8WNCj4Pdg1zjpK0LsNrcyPW3aFabYhmFmdO7jTIGIuE7st+eQWlUQpGVkz9IFbQZMB/qHuKrFqtsAo/tXPZNjXGP/Fyp/YmRinXNZk1ey8d8Bqw3ZjrMBE4qjfa4fqtJvPZsOggZkgZKr7JOpttTDUcGtBcZOQBE4ff7Folo2iswz7VhjQDOT4JjHKNbYvmTukQbBQ7OuG7hT9zlJuSniZVru9eo8hvJrTDR7yhNt2mpdsHMxFuAtJiDmd0p66NpKeCnRhwcXcMpLjGfiFv5YXVgvjlV0W+md7tGj2qDaLcTv8ABPVKb3Ng90TPMpsXSNSC48J15Z5LTd9GAa604n4GnqdY6c1OaMLcmnoM3HxUqnYWt0bB4cPFPCksKP2XYmxuJptJaWmPVOozOq8ngFxHQICbcj/LrT93+Nqwxww65L6DvggUKmLTDn5hY/tcGPLajBpLSNI5wmPHz8ZrFXfsBmxOUef0V1reScDDwTTqxCSKrl20qOS5JseNNILYSmk74S44rVszSI9XMKJTdPmpbhChUNTyJQpd6CR62PObMqBa7vDiIAEbgAJkidOinsOq7SZ+8HCQsZopp2bwyaaomXpsY2C+h3XjPs57ruQnQ+xQLstGLI5HSPgrJ9M5oXeFKm2q14IbUcc2/wA3E8jzXmWm+z0cZ0qNeuKoPo7fshZj6WM6rI/lPwWm7PQbM37IVH27uxta1Usb2sptBc9xIENkTHErx/gL/e/5HG6jZmt25HgrLY2yg+1d40qlpJswwUmtaxsCMWEZu4581CsF9PpOEnE3eD8CvWTwSltAYZ4p7NLsLIau1aHatLdMiJGo5g8ZTV025tWkHtMgj27weadsz4DpMSHZ+wJZKnQ22mrIDP8AbtBBkOjFri4lQKt2h2YyPEZIw62sFPCciGnpPyPaoNC1NJ1WnEqTSPUDWYMod1yPmit33g12REHe3Q+S9Sa0tzKZFEPMAA8yp/Zjvom1KDC4EQDKtdFVWhdBylx+TpKtVBah2BzegTfwljftfAoJ2HJWO8KOIAc/go30FDnFthMT/ECtsvIJwWGRwRb6KAvFsLHEKDxZF6pZuGR4jUdFNISCJVcTR5vpItFnc0VmNqs/mAh8e4laTYbZ2tNlRsOY9oc05iQRIWM7R0e6DzWpbAVT+zbN9gjye5O4JOTpnP8AIgo7QdOe4pBUjEk1XQE5QpYwVxdJXloyCdq64ZYq7jo1k/8AZqyq1WVz2Yh9bOFqO2bJu+0A6Fn42rMaD/3Jl0YfclsrqSaH/GVwaZT72tP0cw4SToBp4lBKm0NUnLCBwjL2o3tlWa5jTlinLjCqAMnkno+VkyK2IT8XHjlSDth2hJkVQI/mb8Qnql9tBykjyVexQlHcEZeVkSqwD8XG3dFmoXox+QMcjuTNS1NYTJ1KCSkvMuHKVr9ZKutmf0kb70HqNuaZzz55Jtt4tzGJoPPNAHvzTbjnKHk8mU48TcPGhCXJBWpeb57riOmi5Y7S6pUa55JcMp5KAH5SpF3nvtCTapDV2z6J2WYDZGfZCzj0uiKlKODlomyTJsjMz6oWd+mGl36P/JeM8D/vL+2P5P8AjM6eUhec5ehe1OeWbYq8yyoaRPdqacnD9EX2jc5zg1pIDRnGUk8VVLgoOdaaLW6l7QN2pWtU9i3n13tb07x8Elni1K4juHIuFMzV9Bw3uJ6n2p27GlrjjDoywwfOVqFHYig2MRc/2D2fmn2bP0G6UWdcz7ChfmXziuigUL7ZTI7r3HTT81NpX8D9VzejZKt1W6qJyNJnD1YPmFEZsbRM4XvaT0PvCrZr5ECKN603OAPayCM8x7leLJn5KvO2Ne0gsqMcAQYcC05Z8wj1gOvRW2zGRp1QF2kvxtmwF31i4eQH5oazbeifrt9yk7W2PtDTkaF3thVs3M2dFjnXoJjWgrbNrqYbIdi5DNC37ZvJypHzCbqXaBkBmpVGm1oGIZ8gopp9m5WuhVHaV5PeYR4qVTv9p1kKFVDSch4fnwUOq3PISeXuCtuP2ZUpk6+beKlMNb3jOgV+2M2gFGw0aTwcbQZABMS4nXxWXVQARIInIHOJ4SnmdtSd3a0Dgcx0zW45YY3tlPFkzLSNoG0IdoHDwXKl4ndPsWa3XtXaWjNtKpG+I89c1OPpEezKrTY06nCZIHGMinIzUuhOUHHs0+xvJptJ1I+JXlHuK1dpZqTyCMTcUEQcydy8jC4ztSJsVef5PxNXz7tde76Twym6ARmt19IVq7O67W/+WnP/AHYvmG3291Z+JyE4XO/QzCfHG17I9qrud6xJJXqeiQ/VO4ckboD2cpiSnWhebTgLxUKO4lwH2rwXXthQgzW16KMXSVJqty96jwoQfYMlNsQh7VEpDJELnp4q7GneVif7Waj2b7sbJsjM/qhUL0xMP7nPefcr7s4/s6DWgZAKg+l2tiFHqfcvG+HGS85P+WPTa4GbhmSVSolxhoLjwAJPkFdNgtl6VZrqtpAw5BjCcOLeXHktOu+y0qbYotptH9AHvGq9fLJQmolD9H2w9RtRlprgsDc2UyO8TEBzhuC0k1Bx+Cr94V3Y4Ljr0XrurHRwac/Yl3LkwijSLEIOhnpn7l3D0816hYiQHU3Q0mCJE5Kv3pa39ocDQAN5Ky9FpWHKlmn9FELIKF2O3PxZlHrQ1rWgvIZlq4hvv1Q2r2i+hFN0g55wd6bsOhQmrtDRDsIeXGY7rSRJy1IRmweqTyKxdkao7YnGXZTp8V21PpN/1BSaOLsA8pVevm8alMgU3lodMwBOWkE6aqtV243S4lzjvcS4+ZUc0tBI421ZbLbflhbMNFR3BjcvPIIRbK9lqSaYqU3AeoW4mT9oHJB8gMvE/kusqfPzqUJzv0FUK9jzh87z1XGkB7G73GAEh1oAIHHcibLCHMFQESwh5kwQ2DICJjxt/k1oqeRftvYO2jpdk4UiCC04vFzS0jnxlCrHXc5xn1Z39M/DerJtDUFqsvbMyqUok8Rz9h81WrfXD6YqtyFQBrhoGVgMweAIzHXks5MdvXQ742eMY/TV3/YM/abxVe6m4txZZcPmM12xjFJMkuc1pJzOZl2fQKI1hBImYykaHoi9w2PHVptzgkkxuAEGTuylej8bGoY9I875eTk25M3rZC0uqWGzvfm4sz3aOcBpyAXl7ZAt+g2fC3C3B3W8G43R7M/FcSz7JHpA30p/wa2/dD/2MXy+1fUPpS/g1t+6H/sYvmBrFEbR3Cn2BcpsUltLJWWNwm3ZJ54hJp05zKohymyMzrwSsHzw6JL6v9026pkoQ5XeAFClO1nJprVCiRTOSI7Pj/E0zuxeaiUrMTrpwRK7LIRWYc8iNNyFknGmgkYPs3G6an7oZblWtsLCyq+l2glrSXYdzo3HkrBclT9yFX9tCT2eEkZnNeY8eK/VK/tjMrrQjtpMhuEQAANIAgJczqAhd22ctMlxOW8k+9E2OXeklejCv2dptJfqTGk/qpNmqHtCOSkWeiC0GM1Jo0WEwQQeKpIlnH1DgMPcDyy9yFVWmfWJR21WJrQc8oQRzMTstyki4i2DC2QcxvGoVerWgucSSSTqTm4+KsD2RSPiq26hmlsnoPjW2HLLaKWQBw9c/ci9mtzQMnj2qo0KGYAVhsVMBp6HzVxn6MzhRMtdppRDnA+HuVcvEsxHBk0e0py1ayoNoqbh89UKcrNwjWyPVqn9OC9QdJ4JLLM5x7ok8E7UsppvGIOEtnMb5WsMFJ7M5JNLR220xhBGbwTPJuExl1Re4qGAMqziABZVbqMB0dHLeq3aZxZb0duO3dnAPQji06groKPFUhKX5P8AktFnuhgD8MFjwWuAzEEd0jwMLL7xP0apaLLUlzTIEaggYqLhzBgHkStA2ZqGja30HE4HiacmRGoieUjwUHbLZSq+2Mq0g0gNbBBwuBacg6devBahCMXt6J80n17M6oExp/dXrYywMNO1FxzYxuEjUOALnQPGPFRP/g9oe9xcabQY9Q4QOgARSxXO+zEs7M1MQIxjPT3Ep751xqPYpmg5d9Gn7IOBsFngyOzGZ6leStlQ4WKhiEOwZjSO87JeQEESrR//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BQUExQUFRQWFxQUGBQXFxgUFBUVFRQVFRQVFBUXHCYeFxkkGRQUHy8gIycpLCwsFR4xNTAqNSYrLCkBCQoKDgwOGg8PGiwkHCUsLCkqKSwsLCwsLCkpLCwsLCwsLCkpKSwsKSksKSkpKSwsKSwsKSwpLCwpLCkpKSksLP/AABEIALABGAMBIgACEQEDEQH/xAAcAAABBQEBAQAAAAAAAAAAAAAFAgMEBgcBAAj/xABEEAABAwEFBQQGBwYGAgMAAAABAAIRAwQFEiExBkFRYXETIoGRBzKhscHwFEJyc8LR4RUjNVJi8SQlMzSCorKzFlOS/8QAGgEAAgMBAQAAAAAAAAAAAAAAAwQAAQIFBv/EACoRAAICAgICAgEEAQUAAAAAAAABAhEDIRIxBEETUSIUMmFxkSMkMzSB/9oADAMBAAIRAxEAPwDXLy/0n9PiFXQrFeX+k/p8Qq5iQMnYWHQpclRq1tDUDvHaYN3oaNljcUJvIoPZNp8b8KJWt8iVUuiIF1ColtPcKlPUO3+oUBdmihXxXzKD06ylX1V77lCpsyXRj0Ab2Sm2lONtahFi61qsqwg20qXRtIQum1S6dJQgXoWkKfStjVXhRKWGkK7IWP6W1OttTYVaAKVhdxUsgbqWhsqDeFcYVDbSdxTVppmIVNkNR2FP7odFb2uWQM26Flo4KUF8Ri3Dj1QoelW2DIPaeeETCBTZu6N3bUCcbVC+da20toe7G6s+dZxEdNE/Ydq7VSktrPE8Ti8pWSH0ZSeE8QF8/D0mW0RFQZcWiCj9y+mh0hloYB/W34hSiGvGAkyFVaW1ge0OaQWneE4NowqKckuyzSF6Qq0NoEr9vqGeaLGClBwVa/b64b+UJzRZw4LshVR9/lRn386d6hTyI0Kh6oXlFuStjs9Jx1LZ9pXk0uihd6uii88viFSrVblcL/P+Gq/Z/EFQRTnMpfM9hsfQLva88IzKq1otWIySlbdWvCRhO9VxltMKY4ey2yyXBWmur5aPUCznZl8VQd5Wi1M2BTKiogyoVBvE9wqbWCjVRIhK9MIZde1Imo6QdUyzIK8X1drcJMKl1NSnsc+SAyVCMa8HpEpzAGiXeSI9GVscp1lMpWtBKtQuOWQ4DJKbYjEgquSRpRbLC22BOC1NVbFd7dcxzzUilamu/pPs/RSyUH22lqWLS1A8UJQqc1dmaDgtQQq9rzGg3an4JntN/ihFVxOZ35qm7J0dNYuKca8ZdFH3JTGyqaJZIDzEnTLz3LlSqRA4J57IptG8u9wUSs0yqSRbH+3xCJE8Ey/XXPyXMHEBcdVyg6bjvCuirDGz20r7NUEnEye8wnKOXNbLdzqVWm2owgtcJH6r59G5WzZm/n0T2Yd3DmORWJxvotU+zV7Q6mzeFGbb6fEKmWm8nP1Ki9seJWFjZdQ+jQRb6fEJD71pDgqF254lJ7bmVfxMn4/Rff2zS4hSKFvpO3hZ06qlU7YW6EqfH/JPx+j6FuIg2alGmHL/APRXlA2FqF122YnU0/xuXkddAybtCf8AC1vs/iCym+71LGmFqe0zosdY/wBH4mrFdoLU0tOaXy/vQbH0Uq+LxdVf3lynuTVenJT1NuiOimWTZaniqDktObRGALNtl2Fj5cC0cTl71e3X/RDQO0E8pKzOEpPSMqcV7IlvZCGPcpFtvam4SHSoDLQHCQcpI8RkUvPDOKtoJHJGTpMh307uLPaskkDWVfL6d3CqM10E8/ct4dWSSsbDAwTMuPkOijvJPNSnMldZQROROAxQp55onQYBy+KbbR9nzopJow2OPnkhydhoqj1osgIQa0UYKM4iOhEfnHmEmvZg73z+m9VGVElG0BWVyBB093RdAfuzHFPWmwxmEzZrQWO4jeEeLsWlFrsX2jhqo9QySilvgtBG+EKqnRX7MnCFIslOSpN03UarhvHkr5d+yDAAdD5oc8ijoNjwuWyusuV1QMIGQBUC13W5oMjfHNapZrsAAA0Qu/rmlpMeCBHLsYlgpGaOeGg4hyyCgOzJjrCMXnYiJQcAtcCmo7EpKmdp0DE8N29Sa5gTukR5So9OphfMZcF202zFGUcVZRZbpe4skgxulTSEjYmn2zHNP1SI6EK1C4eSHya0b0ysQV7CVahcPJKFwjgq5MlIqeAr3YlXBtxDgnG3GOCnJkpGjbAti7LL93+N68pmzFHDY6DeDI/7OXkZdA2QPSHWLLrtbhqKf42L50qWp9QxJM7gvo3b+iH3ZammYNPdr67FiFCw4fUbHPf5lHxYPk2CnmWNV7B1luQnOo7COGrvyCJUmU6fqNHXU+ac+iFJdYSuhDBjgIzz5JDnbAjNMP5dPy9qU2k4cCuGmeHz1TKoWd2JNTIeHt/skWW3Fj3t3E4vHf8APJKfT1Hznp7UGvUVAWvaQAMM8ZmPJL+Wo/E+Qx43L5FRJvq+u7EyToFWRJOalVrOS+TqU4yzzu0XAi1FHc4ti7PQyCnUbMEf2V2fDm46m/MA5wN2R3nVFL0s1LDA5CDG8gZEaHNLTy7odhhbVlTbZc/iUr6PGvDd85J51POOBI8iny0DMj8lpAmQKlk3+PzyUd9nz15Iu+lOa59G/NXZQLdQBGiD3nYMJkaK8iwNwgkGSENvK7ZaYM+xVHJxZcsdoqVOpNODuKas1HG9o9yedZ8LnNPzGfwRHZeyhz3OgnDGXVMuVKxRRuVMtWz13Yc4IG6dVbbO2FW2XqaUY6TgOIzARq7r2p1PUdPEaHySEk3s6eNxWg3SCfqWAVBhmJ5Soja8DEi9izwnotQVmc83GqKPf+w0tLgRPDT81n19XV2BbI3wQtxvQEtdGRn4qjbU3N2tOT9VwdI4aH2GfBFU+MqF1DnG32Za9wdOXQchuXjhiQPDgnrzpYKmXmMh1CYFXQfDPxTidqxNqnRbfRq5v0qCYcQctzhGnVawKQWTbD0Gi0B+rmkEcCHQIjlmtdpmQhssR2S72SchdAVFjfZpQppwBdhSyFwuUf4en9n4leXbn/0Kf2fiV5GXQNkHbU/5fafsfjasU7RbTtx/DrT93+NqxDEuj4sbixLyJU0PdoV7Gmwux8ynVBCjkxwOXj4JIjkltA4K6M2Mvpzlv+HVD7RRxNI4z5/3CK1qYIgZj3nh0UN7I1S3lR54pJDPivjli2QW2QPaDvhOtsYDmsGrjry3pyyaRwJTodhr0idCS3zXlm30eojFFgs7pGEHC2JJGp4AexN0jmWTlIkcxxMZrhY4NGD1hkQd8eqeuilOENAPrACeZjP2oeqGWVy3MDajgNJJz55pNPPIaorXuwPM6Hipt23YG8zxRFPQs8TbBlK7Hx6v5pxt3mRiaQjz4CH2u82NGc+RWlJsnBIi11CtLE+a4dm0ymaz0tNsYilQCvixAjtN7deYSdkmw+oNMmn3qdbR3DO/JOXRdLqTm1HCA8HLlulNxl/p7EMiXyDzb4qS5oZMA5EhodHAldsVVzv3gp4DOm85ZzwE5I0LG1wmEmvRDWEAQsKaqg6g+7CtGtioTx/JW646GIHulxawENBAJOWUnJVCyU4oN6BW27ahDXNDnML24Q8CS3MSYJG6VMYPyOkDNqA8Wd5Y0doKoZk8uadC6HEDMSQeYQOix3ZONTWDl4Ky29sMDGue9rYgODGxE6YQNSdSg1uAwkciFWR7NYV+JkV9WXuB3Nw8A4wgjBJgK03jQ71RmoBJ6TG/x9ir7qIxgNPBOYpaoTyx3ZoHo2ucYXVHNzywnkdVoTQgOzrg2kwRBhsjwRwOUsELldBTeJeDlRB4FKTTXJYKhC5XP/oU/s/Ery9c/wDt6f2fiV5MLoGwdt1/DbT93+Nqw3Gty26/htp+7/G1YaCup4f7H/Zz/K/cjoJKdaxJa08CnmtKc5CvEUwDgnHHLLckN6rtQfn5KLZGNhsabvfvKYrNkc1IDtJ6+eabqCD86K2rVFKVOyBR9bqpNZgeyDlvB3gjeEzhgpQqZLx2WPGTR7HHK4phOz3k8tAdBI+sNT4KZ2soTZHSiVIJdjEXZOo5lEqVPJDLOIRezVe7CtFsE2x5z4oFelsfTomo9rS0ENLQe+CZjI6gxqEfvGo1uZMIFabKa40BAOvzqtRkk9g5xbWgJTtIIFSlpvafaiVK04+qKfsVjac5dOCG2G7KteDSbhpTBqOBGW+AYnwWuPPoE5fGthmxXKHUg5zZc4lzZ3AaZcyh1e3HtId06K62eiOzw7miByVH22u19GoHaiQUd46Qnzt2GLFUyUe9K0vDTk2J8VGsVU9DEwuWu2tnC8TO6NUCtj6lcS00A3sNeEdIVlsIzb4LPLJXaAAC7KO64H2DetEsW5bgqAeR6ItvfAJ5qt3paCGOI3AnyCO34e5/yHxVfrCRBWZ9hMP7Cn1KYFB8+tLi7xzCjXZs6ZxN1HKU/tA/IsbqTh/45H4oxZy6lDQCYAn4JjGtCuV7LLs1YjUs/wDW10fojQuxwGcDxTGxtkIeRnDmh5G6SSMkXtdmm0NpD7TuTfzKuSa6AjFnuMuALnAA6byUQZcLYgNdP8xRylZw0aZ7lJbTW1AxZSrRcVVmeGRyzPkoUwtBdUaN4Qy8bBRqawHcRr4qONFpj1y/7en9n4leTt3UMFJjZmBE+JXkZdA32CtujF22n7v8bVhhtnTwW47ej/LLV93+Niwjs11PDrg7+zm+W3ySX0LNtPArrbWDrIXmhLDZ3J1UKOxYJOhBXO1I1C52AGhg8NyVBhbMjnayPiuPOSjuMLprZeKhENVnqK+tBSLxrlvejIOg8gRr5gKBVtgXm/NwtZm/s9L4WZPCk/Wg/YLRKP3eW/WmFR7utneVms9ths6rmyhUqOip/i6Lgyz0jTxAlRjag0ZaJdgstV9DJhzEhV3aOs+gwNcMJMnwQ3PG3UWrKg3e2Qb3vTtauEHujJF7NeDKbMIEmOg6qm2Gtid4o5SdmqkqYRSsLstAeZcfBoj+6lWe0YZDHEDhu8QVFu6zyFIdZ4OfmqTfotx+wrZLxAGF31sgR6pk7+ClbWXQ2rZiRq0SM+GoVea/A6HZsMjPQFQLbZmh3ceCDnGFhjlOFMxzNLewX6aEnbdf+WN22q1jmEEaAGDO7fwSLTUDxqEt2zxPexnwaz4fkus2fb/9p8WNCj4Pdg1zjpK0LsNrcyPW3aFabYhmFmdO7jTIGIuE7st+eQWlUQpGVkz9IFbQZMB/qHuKrFqtsAo/tXPZNjXGP/Fyp/YmRinXNZk1ey8d8Bqw3ZjrMBE4qjfa4fqtJvPZsOggZkgZKr7JOpttTDUcGtBcZOQBE4ff7Folo2iswz7VhjQDOT4JjHKNbYvmTukQbBQ7OuG7hT9zlJuSniZVru9eo8hvJrTDR7yhNt2mpdsHMxFuAtJiDmd0p66NpKeCnRhwcXcMpLjGfiFv5YXVgvjlV0W+md7tGj2qDaLcTv8ABPVKb3Ng90TPMpsXSNSC48J15Z5LTd9GAa604n4GnqdY6c1OaMLcmnoM3HxUqnYWt0bB4cPFPCksKP2XYmxuJptJaWmPVOozOq8ngFxHQICbcj/LrT93+Nqwxww65L6DvggUKmLTDn5hY/tcGPLajBpLSNI5wmPHz8ZrFXfsBmxOUef0V1reScDDwTTqxCSKrl20qOS5JseNNILYSmk74S44rVszSI9XMKJTdPmpbhChUNTyJQpd6CR62PObMqBa7vDiIAEbgAJkidOinsOq7SZ+8HCQsZopp2bwyaaomXpsY2C+h3XjPs57ruQnQ+xQLstGLI5HSPgrJ9M5oXeFKm2q14IbUcc2/wA3E8jzXmWm+z0cZ0qNeuKoPo7fshZj6WM6rI/lPwWm7PQbM37IVH27uxta1Usb2sptBc9xIENkTHErx/gL/e/5HG6jZmt25HgrLY2yg+1d40qlpJswwUmtaxsCMWEZu4581CsF9PpOEnE3eD8CvWTwSltAYZ4p7NLsLIau1aHatLdMiJGo5g8ZTV025tWkHtMgj27weadsz4DpMSHZ+wJZKnQ22mrIDP8AbtBBkOjFri4lQKt2h2YyPEZIw62sFPCciGnpPyPaoNC1NJ1WnEqTSPUDWYMod1yPmit33g12REHe3Q+S9Sa0tzKZFEPMAA8yp/Zjvom1KDC4EQDKtdFVWhdBylx+TpKtVBah2BzegTfwljftfAoJ2HJWO8KOIAc/go30FDnFthMT/ECtsvIJwWGRwRb6KAvFsLHEKDxZF6pZuGR4jUdFNISCJVcTR5vpItFnc0VmNqs/mAh8e4laTYbZ2tNlRsOY9oc05iQRIWM7R0e6DzWpbAVT+zbN9gjye5O4JOTpnP8AIgo7QdOe4pBUjEk1XQE5QpYwVxdJXloyCdq64ZYq7jo1k/8AZqyq1WVz2Yh9bOFqO2bJu+0A6Fn42rMaD/3Jl0YfclsrqSaH/GVwaZT72tP0cw4SToBp4lBKm0NUnLCBwjL2o3tlWa5jTlinLjCqAMnkno+VkyK2IT8XHjlSDth2hJkVQI/mb8Qnql9tBykjyVexQlHcEZeVkSqwD8XG3dFmoXox+QMcjuTNS1NYTJ1KCSkvMuHKVr9ZKutmf0kb70HqNuaZzz55Jtt4tzGJoPPNAHvzTbjnKHk8mU48TcPGhCXJBWpeb57riOmi5Y7S6pUa55JcMp5KAH5SpF3nvtCTapDV2z6J2WYDZGfZCzj0uiKlKODlomyTJsjMz6oWd+mGl36P/JeM8D/vL+2P5P8AjM6eUhec5ehe1OeWbYq8yyoaRPdqacnD9EX2jc5zg1pIDRnGUk8VVLgoOdaaLW6l7QN2pWtU9i3n13tb07x8Elni1K4juHIuFMzV9Bw3uJ6n2p27GlrjjDoywwfOVqFHYig2MRc/2D2fmn2bP0G6UWdcz7ChfmXziuigUL7ZTI7r3HTT81NpX8D9VzejZKt1W6qJyNJnD1YPmFEZsbRM4XvaT0PvCrZr5ECKN603OAPayCM8x7leLJn5KvO2Ne0gsqMcAQYcC05Z8wj1gOvRW2zGRp1QF2kvxtmwF31i4eQH5oazbeifrt9yk7W2PtDTkaF3thVs3M2dFjnXoJjWgrbNrqYbIdi5DNC37ZvJypHzCbqXaBkBmpVGm1oGIZ8gopp9m5WuhVHaV5PeYR4qVTv9p1kKFVDSch4fnwUOq3PISeXuCtuP2ZUpk6+beKlMNb3jOgV+2M2gFGw0aTwcbQZABMS4nXxWXVQARIInIHOJ4SnmdtSd3a0Dgcx0zW45YY3tlPFkzLSNoG0IdoHDwXKl4ndPsWa3XtXaWjNtKpG+I89c1OPpEezKrTY06nCZIHGMinIzUuhOUHHs0+xvJptJ1I+JXlHuK1dpZqTyCMTcUEQcydy8jC4ztSJsVef5PxNXz7tde76Twym6ARmt19IVq7O67W/+WnP/AHYvmG3291Z+JyE4XO/QzCfHG17I9qrud6xJJXqeiQ/VO4ckboD2cpiSnWhebTgLxUKO4lwH2rwXXthQgzW16KMXSVJqty96jwoQfYMlNsQh7VEpDJELnp4q7GneVif7Waj2b7sbJsjM/qhUL0xMP7nPefcr7s4/s6DWgZAKg+l2tiFHqfcvG+HGS85P+WPTa4GbhmSVSolxhoLjwAJPkFdNgtl6VZrqtpAw5BjCcOLeXHktOu+y0qbYotptH9AHvGq9fLJQmolD9H2w9RtRlprgsDc2UyO8TEBzhuC0k1Bx+Cr94V3Y4Ljr0XrurHRwac/Yl3LkwijSLEIOhnpn7l3D0816hYiQHU3Q0mCJE5Kv3pa39ocDQAN5Ky9FpWHKlmn9FELIKF2O3PxZlHrQ1rWgvIZlq4hvv1Q2r2i+hFN0g55wd6bsOhQmrtDRDsIeXGY7rSRJy1IRmweqTyKxdkao7YnGXZTp8V21PpN/1BSaOLsA8pVevm8alMgU3lodMwBOWkE6aqtV243S4lzjvcS4+ZUc0tBI421ZbLbflhbMNFR3BjcvPIIRbK9lqSaYqU3AeoW4mT9oHJB8gMvE/kusqfPzqUJzv0FUK9jzh87z1XGkB7G73GAEh1oAIHHcibLCHMFQESwh5kwQ2DICJjxt/k1oqeRftvYO2jpdk4UiCC04vFzS0jnxlCrHXc5xn1Z39M/DerJtDUFqsvbMyqUok8Rz9h81WrfXD6YqtyFQBrhoGVgMweAIzHXks5MdvXQ742eMY/TV3/YM/abxVe6m4txZZcPmM12xjFJMkuc1pJzOZl2fQKI1hBImYykaHoi9w2PHVptzgkkxuAEGTuylej8bGoY9I875eTk25M3rZC0uqWGzvfm4sz3aOcBpyAXl7ZAt+g2fC3C3B3W8G43R7M/FcSz7JHpA30p/wa2/dD/2MXy+1fUPpS/g1t+6H/sYvmBrFEbR3Cn2BcpsUltLJWWNwm3ZJ54hJp05zKohymyMzrwSsHzw6JL6v9026pkoQ5XeAFClO1nJprVCiRTOSI7Pj/E0zuxeaiUrMTrpwRK7LIRWYc8iNNyFknGmgkYPs3G6an7oZblWtsLCyq+l2glrSXYdzo3HkrBclT9yFX9tCT2eEkZnNeY8eK/VK/tjMrrQjtpMhuEQAANIAgJczqAhd22ctMlxOW8k+9E2OXeklejCv2dptJfqTGk/qpNmqHtCOSkWeiC0GM1Jo0WEwQQeKpIlnH1DgMPcDyy9yFVWmfWJR21WJrQc8oQRzMTstyki4i2DC2QcxvGoVerWgucSSSTqTm4+KsD2RSPiq26hmlsnoPjW2HLLaKWQBw9c/ci9mtzQMnj2qo0KGYAVhsVMBp6HzVxn6MzhRMtdppRDnA+HuVcvEsxHBk0e0py1ayoNoqbh89UKcrNwjWyPVqn9OC9QdJ4JLLM5x7ok8E7UsppvGIOEtnMb5WsMFJ7M5JNLR220xhBGbwTPJuExl1Re4qGAMqziABZVbqMB0dHLeq3aZxZb0duO3dnAPQji06groKPFUhKX5P8AktFnuhgD8MFjwWuAzEEd0jwMLL7xP0apaLLUlzTIEaggYqLhzBgHkStA2ZqGja30HE4HiacmRGoieUjwUHbLZSq+2Mq0g0gNbBBwuBacg6devBahCMXt6J80n17M6oExp/dXrYywMNO1FxzYxuEjUOALnQPGPFRP/g9oe9xcabQY9Q4QOgARSxXO+zEs7M1MQIxjPT3Ep751xqPYpmg5d9Gn7IOBsFngyOzGZ6leStlQ4WKhiEOwZjSO87JeQEESrR//2Q=="/>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descr="https://encrypted-tbn0.gstatic.com/images?q=tbn:ANd9GcSij6SuBD7YqkGGoow-OtzQ8g4fatU7Gy7Y4p0l1kKbnM_tSkS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505200"/>
            <a:ext cx="13716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507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Synthesis-Based Answer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Answers will vary depending on personal experience and opinion</a:t>
            </a:r>
            <a:endParaRPr lang="en-US" dirty="0"/>
          </a:p>
        </p:txBody>
      </p:sp>
    </p:spTree>
    <p:extLst>
      <p:ext uri="{BB962C8B-B14F-4D97-AF65-F5344CB8AC3E}">
        <p14:creationId xmlns:p14="http://schemas.microsoft.com/office/powerpoint/2010/main" val="1452892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lstStyle/>
          <a:p>
            <a:pPr algn="ctr"/>
            <a:r>
              <a:rPr lang="en-US" dirty="0" smtClean="0"/>
              <a:t>Evaluation-Based Question</a:t>
            </a:r>
            <a:endParaRPr lang="en-US" dirty="0"/>
          </a:p>
        </p:txBody>
      </p:sp>
      <p:sp>
        <p:nvSpPr>
          <p:cNvPr id="3" name="Content Placeholder 2"/>
          <p:cNvSpPr>
            <a:spLocks noGrp="1"/>
          </p:cNvSpPr>
          <p:nvPr>
            <p:ph idx="1"/>
          </p:nvPr>
        </p:nvSpPr>
        <p:spPr>
          <a:xfrm>
            <a:off x="1066800" y="2323652"/>
            <a:ext cx="6754009" cy="4000948"/>
          </a:xfrm>
        </p:spPr>
        <p:txBody>
          <a:bodyPr>
            <a:normAutofit/>
          </a:bodyPr>
          <a:lstStyle/>
          <a:p>
            <a:r>
              <a:rPr lang="en-US" dirty="0" smtClean="0"/>
              <a:t>What do you believe is the most important educational contribution from the 1930s – 1960s?</a:t>
            </a:r>
          </a:p>
          <a:p>
            <a:endParaRPr lang="en-US" dirty="0"/>
          </a:p>
          <a:p>
            <a:endParaRPr lang="en-US"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r>
              <a:rPr lang="en-US" sz="1800" dirty="0" smtClean="0"/>
              <a:t>Spend 2-3 minutes discussing your thoughts with a neighbor, and be ready to share with the class.</a:t>
            </a:r>
            <a:endParaRPr lang="en-US" sz="1800" dirty="0"/>
          </a:p>
        </p:txBody>
      </p:sp>
      <p:sp>
        <p:nvSpPr>
          <p:cNvPr id="4" name="AutoShape 2" descr="data:image/jpeg;base64,/9j/4AAQSkZJRgABAQAAAQABAAD/2wCEAAkGBxQTEhUUEhQWFhIVFBcVFRYYGB0XFxsXFRoWGBkZGBwcHCogGBomHRoULTEhJSkrLi8uHB8zODMsNygtLysBCgoKDg0OGxAQGzckICQtLyw1LzUtNC0sLCwvLCwsNC8sMCwsLDQsLCwsLCwsLCssNCw0LCwsLCwsLCwsLCwsLP/AABEIAJMBVwMBIgACEQEDEQH/xAAcAAEAAgIDAQAAAAAAAAAAAAAABgcEBQIDCAH/xABDEAACAQIDBQUECAMGBgMAAAABAgADEQQSIQUGMUFRBxMiYXEyUoGRFCNCYpKhsdEzgsFTcnOisvAVJEPC4eI1Y5P/xAAZAQEAAwEBAAAAAAAAAAAAAAAAAQIEAwX/xAAwEQACAgECBAMGBgMAAAAAAAAAAQIRAyExBBITQVGRoQUiYXGx0RQjMoHh8ELB8f/aAAwDAQACEQMRAD8AvGIiAIiIAiIgCIiAIiIAiIgCIiAIiIAiIgCIiAIiIAiIgCIiAIiIAiIgCIiAIiIAiIgCIiAIiIAiIgCIiAIiIAiIgCIiAInCo4AueErve3tOp4Wp3SK1RwLtltZelyTxPTp6yyjYLGi8o3Edr9Y+zR083t+QU/rNXiu1LGN7K019Szfplk8q8QehS46idbYpBxYfOeasRv8A7Qa/1tNfRD/VjNXX3o2i3HFH4Kq/osiog9RvtOkPtidI21SvbNPJeM2xiz7eIrWP/wBjBfkDabjcHd6ptHEqrl2o0yGqEkkHomvXn5X8pKUW6ROh6rpVAwuOE5zowVLIgXoANNOE75V7kCIiQBERAEREAREQBERAEREAREQBERAEREAREQBERAEREAREQBERAEREAREQBPjG0+yG7/73Jg6JN7udEXmzft1PIeslKwajtN33GHTuqRBrODlHEKObt5eXM/GUXUqFiWYlmJuSdSSeJPnO3HYx61RqtVs1Rzdj+gHQDkJ0SZPsgImFUxp+yBblfibfpMtXBlRXwOURPjMALngIIH0ZqrJRpjNUqMFUed+J6Dzno/s73UTBYdUUXbizc2Y8Sf8AfC0rfsT2NTqO2JchqhORRxyKOI8if0tL3QWGk6O4r5ltjlEROZAiIgCIiAIiIAiIgCIiAIiIAiJj43FCmpY8o3BzqV1XiQJxp4pDwYfOVdvNtvFVSHo4Zq1AjQLVFIt0a982W3AW85HTvWKRtVobQw3U2FVfTM97j0lXkgnW/wAqOixsvkGJTGz+0OkfYx1PyWrTekfi1yv5STbP31qMBYU63+FVR/1Kn8o54ePnoRyMsKJG9l72U6j92wKVLA5WBU2PMX4/CSJGuLiXoq1W5yiIkECIiAIiIAiIgCIiAIia7bW1EoU2d2AABJJ4ADmZKVugYO9m8VPCUWdzYAfG/IAcyek84bf21UxdZqtXnoi3uEXko8+p6/CbDfPed8dWLaiip+rU6X++w6nl0HqZHpaTSVICIiUB8CgcAJ8KDp/ScoglNrY6+6twNv8Af++UwsXULAi+gOvnfn5/KZGNr5RYcTMLD1st9L3FtZD02OkJKTqexJuz/eBsJXVwfBmAqDlkb7XqvH5jnPUuzsRnQN5TyMlCzM4uaT5rG1tfaykcAbHT/wAED1DuJm+iUs3HIl/XKJdO4lJJrRkiiIlSoiIgCIiAIiIAiIgCIiAIiIB8Mgm/eMqVf+XoBSxGZg5ITIpF1YgH2uFumbXSTXGVQqEmUrtnG4Z6zmviq+HqlyFam5AyKTlByhgQePi94xJuMHJIvjjbNh/xrHJpV2eWUfaoVlf/ACMAfzhd9aI/j0sTQ/xaLAfNbgiYOHo4njhdq0qw5JWRGPxZTf8AKdz7R2rSH1mEoYgdaNUpp6VASflPJcIvsvOvqauZr+2ZJxWzMXxbC1SdfFkDf5vFearbm4uAKg00ZKj6JkqG1+beLMMo5/ADjOrHbx4RjbG7Nq0+rPQV1HU5hqR5iafDDZ9Ri2HxBwrljkCOyALwAIfwte1yOGtuUtyyhqm16r0GjOqpRxWzmLEtXwhbMWH8RCLANqTlYC3VSNDa8tvcre9ayKGcEMPC3AMBx05MDxXl+cgVKvi6Q+sVMXRt7dKy1bW5oTlb+UzH2bhKRc1ME9lLDvsOboVb31B1pVB09kjSdcXEuH69vh/dH9RPGpaIvwYhfeHznNXB4GU/RqVb5GxFXMLkWyAMvUeDlzHKZuG2jiqJulQVB7tTwn8aj/tPrNscmKWzM7wyRasSFYDfhRYV1NM8LtbL+IEr8L38pKcJtKnUF1YTpyvsc2mjMifAZ9lSBERAEREA4VGsCZQnapt+tXqtRQN3FM+JhchmFidQCAq+fMG+gEubefHdzQd9TYE2HE2HAec1Gz93KlBCyVL12OaqrE9yzEahQL93bkwBPXNpaZT5I33ZJ55obNrOLpTLA63FyP0ncdhYn+wqfhb9pd9XYtGqzPTBw+IB+sXKOJ/tEBsw09tTrbRjOS7SOHBXFUQq20qr4qR9Wt9WfJgNeF5OOWKei0fgxR5+xQNM2qAqehBvr8PWdAxa9fyP7Sab1JSrYl2Rwhvre5TIFSwGUE57l7C2tj5XimLwH1gRRmLcAFsxJNhoCeM5zmozcTYuDcsakn6HQK69fynLvRyMwshVmU8VYgjoQSCPmJyljG1Whi1XLEk8ZwndiE5/OdMEEh2JXRgKdT2Hyq3KzKfCfIG7KTyDsZ6c3Rxavh1K9P8AfoZRGzuzqv8AQ++IPfEZhT+7yU/eP62EkXZlvDX8VJLO66imWCu3UrmsGOmoJvfXW+kJLFcZPR62bMv50FkW60f3LxvMLam0VooWYgWF5Hf+MY1tBhivmz08vxyuSPlI7tjbtGg2fGVhWrKQVw1HxANyLk8TzBbKOGhM5y4jFHZ8z8Fr/wAM8Mbk6RvMRtqvTyVnH1LuqFdA6hyFV2JYcSfZAJFxw1AmOGq5lB6ief8AE7QxW2MQtLVKSsGyoTlpjk5bQtU6Gw8ha8vvZ1LLTUHpLYXOULyb2Xz4um0nuZUREucBERAEREAREQBERAIn2jbSNHCORm1BXMqlsuYEZjbgo5kyuUODZFqVsL3SMB9dQIqUv5mom44cWW3nLqxWEWoLNIHtfcLIxq4JzQqHUhdabf36fA+osfOUzYnkj7rp+R1xzUdyKndWjWF8PiAw6MFqD0upBH5zHbYWNo/wyxA4d1VI/wArFRfy1nzH0FpN/wA1SOEq3sMRSuaDH71rGlfzsPvTNGPxdAAkitS4h/bUjl4l8S6c2DDznlZFPHpJUao09jVYna2LsaVQuc3FWokki408KglTaxPrMHH4mswucHSrdVag6m3kSD8puztws7VCg1CgEVLgKo4Xy+8XN7cx0nWd4egp/wD6/wDpOfVSeiv9zpyX3Iph8Xk1GBxeGPvUC5X4o6ZJsKW2EqMudwag9hnX6LiR5BtaVTloSoPSb0bbf+zU+jsf0p6z6+PdxZsMXXn4Xb8u6sZfrp7x9fuV6ddzLw5Z6epPeKbgsmQ35XGoNwbEqbHW1pmYeqGUEaX4jmCDYg+YNx8JqsBlQ+GliKCDippt3XqNDk/y+cyKuMWkWubq4DoF1LNoGCj0yHp4iTYaycMqk49mTLVWbGY6YbIb0nakfunwfhPh+QB85qK+JqP7TFF91Db8TDU/Cw9Z0fR090H1Fz+es0rNyP3SjjZM8DvZXpe2Fqr7yEBvMlGOg9GY+Ulew96qOI0VhmHFeDD1U6j4yovoye4vyE7sC4o1qVUKBlqAGw+y4KH4DMD8Jox8XzyUZLfucpYe6L2BiY+AxAdFPlE7tVoZTJiIgGs2/gO+pMnUHWa7AbeUsKWIHdVuAv8Aw3P3G4An3Gs3G2YC8kk1+0tk06ylXUEEWNxcQ1GSpkmj3v2thMOqviand1Ne6KAtV5XsoBzJe17+Hh5GRnZHaJhqzd1UWorG6hsmZHGuoClmW4HAjTqbXkO7SqfdV1pvUZlWk3dg+Mizghb8curWzcL8eAkN73S+unwIPL0PnMuXHyuj0+E4KGXE5SdMle/WGw/0lhhKtJKboHqZQxVahuCLopC3AUkWFtZHaez8XSu9KnmYrZalMd7lUixKMlwptYXOoHQmS/sc2NTxGLqvXUVBSpBsr+IGo7Ahmv7TAA8b8by7sRgKVT+JSpvpbxIradNRCtFMmbprpvWvieQvojqSGVg3MEa/I6wUI4gj4T0Ht7srwzkvhlSmePdML0j/AHT7VL4XHlMPY2wsLh3FPEUBRqMbDMoIe1/YfUPoL2BuBxAmuCU9pfcyfl1s7+f8FF4fDPU0po78rIpb4aCWZ2ZdmjmoK+LS2Ug06ZsdRwZraX6D4y4tm7Hwyi9NV110AH6cZuKdMDgLS2kfmctDoGDUJktpa0pXtC3fwK4himMpYfEAhnpsbakXDdVOoNxL0nmHt2/+Yqf4VH/QJW70ZaGSUHcWfaArVWFJcatZnNgv0p2zHpYjX5TI2XsnClvr8fh6YB1VWu3nqRofhM/c6ujYigp2WaZL/wAfu7KhAJBuE6jrINs6gr7TKMqspxFQEMLrxfiDxluhBNKvqafxuWqTr5I9Bbl4zZVLLRwuJoNUPBQ4zMfibsdPObx999nioaRxdEVQ/dlM3izg5ctut9LTzLvFhxQ2oUpgKErUioUWANqbaAcNTOW0axO12fn9LDfHMJLi2/3oyNtu2eq9qbYoYen3teqtOncLnY2W54C8w9ob2YKgENbE0qfeLmTMwBKnmAdbecgfatULbBcnj3lL/WJTm/lUtjzmN/BhxY9O7p6emp+chwqyD0zgt99n1XWnSxdF6jGyqrXJPQTZ7T2rRw9M1a9RadIEAuxsoJ0Fz5yvt09yKDKlZaVFXUhlZUCsD5EazRdsm2ab1sPs16op0lHfYl721se7T15281kzhyurJotXZG8uExRYYbEU6pS2bI17Xva/rYzDxO/Wzqbsj4ygroxVlLi4ZTYg+YN55s7OttHB49CG8DnumIPhIJ8J/EB8CZPO27YdCng6WIo0qaPVxIDuqgOxZKrHM3E3IvK8ulgtfDb9bPqOEp4ui7sbKqtck9BOeA31wFaotOji6L1GvlVWuTYEmw9AZTHY/sKnXph2SmXR2IcqM4K6izcZDNyKxTaAKmxHfa/ytLdPVLxB6XxW/WzqblHxtAOpsw7wGxHEG3Pynbs3fHA4hxTo4ui9Q8FDi5t0B4zy9uFhVrYxUqKrgq1w4zC+mtjO/eDDDDbWZKYCiniKRUKLAew2gHCRyaJ/GgelMTv3s6mzI+Moq6kqylrEEaEEcjM/F7w4anRWvUr01oPly1CfAc4uuvDUcJ5i3j2aa9TaFcC70sRmb+42bN8tD8J30N4zU2JWwrtc0qlIpf3C9x8jf8ocKZB6D3spUquFZtCrLfMPdYcflKI2NtOrhBTBY0VqL3iNY1KLKdfHT4g66lCCNNG0lx4Wi1bAst9SgA+K2kEwGCTFYJaD+CtQApt71OqgtfzU+WhF5n46XJGKkrVmnDG7rc2eE2biKyioK2BIbXMmHL689WqDX1E+ba2XtBaRbD4lGcXJTuUS4t9gkmx9dPMc4Ns3F4jB1WFM5Kqm1Smdab9GA5gi1iLfCTvZe+9GrTYOO7xAFhTY6M50UI3O5+PHkLzzXGn7qT/Ys7W7ID9J244BBrWIBBAproeGoAmFWobYb2jij/OR+hlq4evTVFXvE8Khb5hyFus7fpSe+n4h+86LKo7QXkV5fFlLVtkbSb26eKb1ztMzZ52hTqUy+HxDpSTuwgpNYJYcLLa+g1PSW79KT30/EP3nz6XT99PxD95b8Q3o4hRS7lZY7aWObSnhK9Mde5dm+eSwmpcY6+tLE+nd1f6gy5PpdP30/EP3j6Wn9on4h+8LMltEm2+5X26uyExNVaNZcQlRr5bghTYXOuXT42HDqJY1LskofaLsOf1hH6WnPdt1fHaMrZaSkWYE2ZnzH/Kn5SyhPRg1KCk4qzlObvRms2BslcNSFJSxVb2zu1RtfvOSbeUTaRByEREAREQCvN+uz842qtVHyOBlJy5gVvcX1BuCTz5mRPanZzToimjMS7soaoRc2HiOUcF0B+fOXfIhv0LGi/IVEv8AzHIf9Usu7rWjvjzT0helkJ7PalPA47FrV+rotZUcklVynOoqMfZ8LXzHThw0luqwIuNRK4qoqYhajD6urlpv0Di+Q/zXIJ6hBzm+pYCthhnwpBpcTRb+Hr7h40z6aeRnPpRnBSh5fEniL53ZK51YnDJUUpUVXQ8VYAg+oM1+yduU6xyapWAuaT6PYcSvJ181vbgbHSbSZ2nF0cSO1tg1KJzYR9P7GoxK/wAj6svobjhwnbgN5PF3eIRqVX3XFrgcSp9lwOqkgc5pt/d9hhWGHolfpDAMzHginhYHQudbDkNTxAMQ3WwFTHYtDXL1aVMmpVLsTqAcgBv4WLEEW5KeGkt+K5dJanVYrjzF006gYXBlJ9qvZ5icXjnxKPTCMqKqnNm8Cga+G3WWbunVP1lMsWFOo6AniQrEC/nbjJAyA8RNSpOzgUhsDY+1KdSnnr0u6V1LqKfiKggkA5NLyPVuzfHU8Qa6PSDmozjRiAWJPNdeM9H90Og+UGmOgl3kTd16k2ecj2d4ytihXxFRWZnVnKqQTlsALWAGgEzt5ey3E/SPpNCoozMHswN1bThYEEXl/wDdjoPlORUdI6kaqgUTjtg7VxVEYbE4mmcMWVmVaVm8JuLHKP1nVvj2XV61QYii6glUDKwPFAFBBA6AaGXz3Q6Ccio6Q5x8AU3u7S2zRamrYml3IYF0FOxYDlmyaXjZW4NSriK9bHClWq16ufNlzBV1sozLpbQacgJcXdDoJ9CDpHUSdpAoXfjsjq9/3mFNJKeVfCAQcw4kBVsBwm93m3UxeO2ZQoFqa1aVQVHJzWOVGTw2XnmvrLdKg8RGQdBI59NUQVX2U7s1sGjJUyk5mIIvbUc7jTWQ/Y/ZnisNjFd2pst3zZc3BwRpdfOehAgHACCg6CT1FadbE2edl7McbhK4q4asml8pZTcA8iLETiezzGVsWK+JqI7M6u5VSCSttLWAGgE9FlB0nwUx0HyhZIrsCpt2tyq1LEYpq2RqeJcHKL3A8QINxbUGQXa/ZFiqTuKdRDTJOX2r5b3UNpx4T0plHSGpg8QI6ie6IIvu9RNHCnvOIUD8pUuOx1ZcQ+Np0/8AlixR2GilRa2ZibZipUg9COhEtntCxJp4VwuhKkC3VvCPzIn3c7AKmAorlFnp94ykXB77xkEHjYMB8Jk43N7tPaW52g+VcxWm3MFQxQoVeOYlQwOVspVmynzDLwPDWaytujRbi9Xy8V/6SZbQ7PMQlZ2wdWktAkulGpmsrN7QFgRbkOg05XkI2xtbF4VzTr0FVxwuDlPQhs1iL8xpy4zz4RktIs0dSL1Oh9xaXKpUHrY/tOl9xR9msR6oP3n0b41OdAH0e39DO5d8utA/Bv8A1l7zLuGomDU3FqcqyH1Uj+s6Km41YcDSPzH6rN0u+dPnTqD5f1Inam+GHPHOPgp/RpPPlHLEjD7m4kfYpn0f9wJzpbr1FPjw7N5A07fHx3krpb04ZiAGa5NgMjH9BM1NrUj9o/FWH9JDzZO6Citzo3Bx1TC4mnTOHezmwYKuZBcAkkHxICVvzGnGXzSNwJQX/ET9IDUmuQgC+HMpJLFl01vYA6S3NydrtiaAdkKa2APAiwOZbgGxvzA5zfizLJCm9V8P9nHPja97sySREToZxERAEREASOb80Q2GbkbGx6aXvJHIh2m4rJgqpHHI3zIyj8yJaG5aOrVEW2Ptmlj6TBQQbAOjaEZgbEWPDQ2IOhHIyb7lYk1MKhbU5Vv6kaymNww9OsappuaBplCwGl8yMGtxYABuHC8uDcBbYcdDqPS5tOeFNRdm7jlFSpO60M/bGwKdYaizA3BGhB5FSNVPmNZq02jiMKcuIDVqI/6ij61R95R/EHmPF5MTJbOutSDCxFxL2npLUwWUDvJiVq4rEuGDq1ZjmvcWsMoPSy5dDwtJHuDh65SmMK5p0wXZ7AMjZmGUZWBAIUalbHxAX8Ok42juRhaz5qlJGPO6g3t1974zd4DZ6UgFQAAaAAWHwmfHw0IScm7vtR3nm5oKNbGNsLZpohs5DOzMzMBluzsWOlzbU9TNrETvZnEREAREQBERAEREAREQBERAEREAREQCJdouEZ8OcgLFbNYcTlYMbedgZlbq7Vo4jDU2ouGCoqsODKwUAqynVT6zf1qQYWI0kF2/uk9Op9JwT91X4m3sv5VB9r19OgnLNg6qVboupKqZMpibU2XSxFM06yB0PI8R5qRqp8xNFu7vetVu4xK9xixYZD7L+dMnrr4ePHjYyUTy5RlF0yxTO9fZdUpA1MJepT4mn9segHtfyj+U6mV49FgbFSDcjh06dfhPVMrnGYalXrVaz01bO5tdQRkTwKSPtXC5rnXxW5ABPiVCNyNGHmk6RUWG2fVc2RGJ6c/l7X5Td4PczEP7VkHnp/5+ayyUUAWAAHQCwn2Ype0Jf4o1LF4sh2F3Cp/9V83oP38J/DNzh92MKoA7hGA5MAwv1ynwg+gm4nx3AFyQAOJOgmeXFZp7yLrHFdjV47Z1JV8FKmruVphlRVa1QhXsQLjwlvlLP2LhglJQBylW19s0Wq0URs7GsuigsNQy3uNCAWHDhx5S3MJ7C+gnv+zIuPD+9u36Uv5MHFu5ndERN5kEREAREQBNTt/YdPFp3dW5TMpKg2vlYNY/dJAuOc20QDX4bZNNFACgW4WFgPIeUyMFg0pKEpqFQAAKNAAOAA5CZESW2wIiJAEREAREQBERAEREAREQBERAEREAREQBERAEREAT4RPsQCM7z7p0sUlmXxDVSNCD1B+XrzkZwG38Rs9hRx2arh75UxAuXUchU5t66k+d8osyYO0tmJWUq6ggixuLjXrK5IRyKpeZZS7GLVxyth2rUmDp3bOrKbg2Un+khGFp5URRyVR8gBOnae72KwPenBXejUVg+HJuDmUjwXI1+N/MgBZhYfA7Sr2AVaC6C/tP/UEemUzyOJ9nZptRj59jXgyRhbbNrWqqgzMQqjiSbD5mamvvLRBy0w9V+iLf9ePwvN1s/s1DHPiKj1G4+Jjp6WN7eRJEl+zd2aFEWRFHoAP0lsXseC1yS8i8uM8Ct6NPaGI0p01oIebeJ/zBHwKibXB9m5qENiqr1DxsWIUH7ovdfS9pZNOio4ACdk9LFw+DF+iPnqZZZ5y7mi2RuvQw/wDDRVPOwAv69ZvFW0+xOzbZxEREgCIiAIiIAiIgCIiAIiIAiIgCIiAIiIAiIgCIiAIiIAiIgCIiAIiIAiIgCIiAIiIBxKg8RAQDgIiAcoiIAiIgCIiAIiIB/9k="/>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TEhUUEhQWFhIVFBcVFRYYGB0XFxsXFRoWGBkZGBwcHCogGBomHRoULTEhJSkrLi8uHB8zODMsNygtLysBCgoKDg0OGxAQGzckICQtLyw1LzUtNC0sLCwvLCwsNC8sMCwsLDQsLCwsLCwsLCssNCw0LCwsLCwsLCwsLCwsLP/AABEIAJMBVwMBIgACEQEDEQH/xAAcAAEAAgIDAQAAAAAAAAAAAAAABgcEBQIDCAH/xABDEAACAQIDBQUECAMGBgMAAAABAgADEQQSIQUGMUFRBxMiYXEyUoGRFCNCYpKhsdEzgsFTcnOisvAVJEPC4eI1Y5P/xAAZAQEAAwEBAAAAAAAAAAAAAAAAAQIEAwX/xAAwEQACAgECBAMGBgMAAAAAAAAAAQIRAyExBBITQVGRoQUiYXGx0RQjMoHh8ELB8f/aAAwDAQACEQMRAD8AvGIiAIiIAiIgCIiAIiIAiIgCIiAIiIAiIgCIiAIiIAiIgCIiAIiIAiIgCIiAIiIAiIgCIiAIiIAiIgCIiAIiIAiIgCIiAInCo4AueErve3tOp4Wp3SK1RwLtltZelyTxPTp6yyjYLGi8o3Edr9Y+zR083t+QU/rNXiu1LGN7K019Szfplk8q8QehS46idbYpBxYfOeasRv8A7Qa/1tNfRD/VjNXX3o2i3HFH4Kq/osiog9RvtOkPtidI21SvbNPJeM2xiz7eIrWP/wBjBfkDabjcHd6ptHEqrl2o0yGqEkkHomvXn5X8pKUW6ROh6rpVAwuOE5zowVLIgXoANNOE75V7kCIiQBERAEREAREQBERAEREAREQBERAEREAREQBERAEREAREQBERAEREAREQBPjG0+yG7/73Jg6JN7udEXmzft1PIeslKwajtN33GHTuqRBrODlHEKObt5eXM/GUXUqFiWYlmJuSdSSeJPnO3HYx61RqtVs1Rzdj+gHQDkJ0SZPsgImFUxp+yBblfibfpMtXBlRXwOURPjMALngIIH0ZqrJRpjNUqMFUed+J6Dzno/s73UTBYdUUXbizc2Y8Sf8AfC0rfsT2NTqO2JchqhORRxyKOI8if0tL3QWGk6O4r5ltjlEROZAiIgCIiAIiIAiIgCIiAIiIAiJj43FCmpY8o3BzqV1XiQJxp4pDwYfOVdvNtvFVSHo4Zq1AjQLVFIt0a982W3AW85HTvWKRtVobQw3U2FVfTM97j0lXkgnW/wAqOixsvkGJTGz+0OkfYx1PyWrTekfi1yv5STbP31qMBYU63+FVR/1Kn8o54ePnoRyMsKJG9l72U6j92wKVLA5WBU2PMX4/CSJGuLiXoq1W5yiIkECIiAIiIAiIgCIiAIia7bW1EoU2d2AABJJ4ADmZKVugYO9m8VPCUWdzYAfG/IAcyek84bf21UxdZqtXnoi3uEXko8+p6/CbDfPed8dWLaiip+rU6X++w6nl0HqZHpaTSVICIiUB8CgcAJ8KDp/ScoglNrY6+6twNv8Af++UwsXULAi+gOvnfn5/KZGNr5RYcTMLD1st9L3FtZD02OkJKTqexJuz/eBsJXVwfBmAqDlkb7XqvH5jnPUuzsRnQN5TyMlCzM4uaT5rG1tfaykcAbHT/wAED1DuJm+iUs3HIl/XKJdO4lJJrRkiiIlSoiIgCIiAIiIAiIgCIiAIiIB8Mgm/eMqVf+XoBSxGZg5ITIpF1YgH2uFumbXSTXGVQqEmUrtnG4Z6zmviq+HqlyFam5AyKTlByhgQePi94xJuMHJIvjjbNh/xrHJpV2eWUfaoVlf/ACMAfzhd9aI/j0sTQ/xaLAfNbgiYOHo4njhdq0qw5JWRGPxZTf8AKdz7R2rSH1mEoYgdaNUpp6VASflPJcIvsvOvqauZr+2ZJxWzMXxbC1SdfFkDf5vFearbm4uAKg00ZKj6JkqG1+beLMMo5/ADjOrHbx4RjbG7Nq0+rPQV1HU5hqR5iafDDZ9Ri2HxBwrljkCOyALwAIfwte1yOGtuUtyyhqm16r0GjOqpRxWzmLEtXwhbMWH8RCLANqTlYC3VSNDa8tvcre9ayKGcEMPC3AMBx05MDxXl+cgVKvi6Q+sVMXRt7dKy1bW5oTlb+UzH2bhKRc1ME9lLDvsOboVb31B1pVB09kjSdcXEuH69vh/dH9RPGpaIvwYhfeHznNXB4GU/RqVb5GxFXMLkWyAMvUeDlzHKZuG2jiqJulQVB7tTwn8aj/tPrNscmKWzM7wyRasSFYDfhRYV1NM8LtbL+IEr8L38pKcJtKnUF1YTpyvsc2mjMifAZ9lSBERAEREA4VGsCZQnapt+tXqtRQN3FM+JhchmFidQCAq+fMG+gEubefHdzQd9TYE2HE2HAec1Gz93KlBCyVL12OaqrE9yzEahQL93bkwBPXNpaZT5I33ZJ55obNrOLpTLA63FyP0ncdhYn+wqfhb9pd9XYtGqzPTBw+IB+sXKOJ/tEBsw09tTrbRjOS7SOHBXFUQq20qr4qR9Wt9WfJgNeF5OOWKei0fgxR5+xQNM2qAqehBvr8PWdAxa9fyP7Sab1JSrYl2Rwhvre5TIFSwGUE57l7C2tj5XimLwH1gRRmLcAFsxJNhoCeM5zmozcTYuDcsakn6HQK69fynLvRyMwshVmU8VYgjoQSCPmJyljG1Whi1XLEk8ZwndiE5/OdMEEh2JXRgKdT2Hyq3KzKfCfIG7KTyDsZ6c3Rxavh1K9P8AfoZRGzuzqv8AQ++IPfEZhT+7yU/eP62EkXZlvDX8VJLO66imWCu3UrmsGOmoJvfXW+kJLFcZPR62bMv50FkW60f3LxvMLam0VooWYgWF5Hf+MY1tBhivmz08vxyuSPlI7tjbtGg2fGVhWrKQVw1HxANyLk8TzBbKOGhM5y4jFHZ8z8Fr/wAM8Mbk6RvMRtqvTyVnH1LuqFdA6hyFV2JYcSfZAJFxw1AmOGq5lB6ief8AE7QxW2MQtLVKSsGyoTlpjk5bQtU6Gw8ha8vvZ1LLTUHpLYXOULyb2Xz4um0nuZUREucBERAEREAREQBERAIn2jbSNHCORm1BXMqlsuYEZjbgo5kyuUODZFqVsL3SMB9dQIqUv5mom44cWW3nLqxWEWoLNIHtfcLIxq4JzQqHUhdabf36fA+osfOUzYnkj7rp+R1xzUdyKndWjWF8PiAw6MFqD0upBH5zHbYWNo/wyxA4d1VI/wArFRfy1nzH0FpN/wA1SOEq3sMRSuaDH71rGlfzsPvTNGPxdAAkitS4h/bUjl4l8S6c2DDznlZFPHpJUao09jVYna2LsaVQuc3FWokki408KglTaxPrMHH4mswucHSrdVag6m3kSD8puztws7VCg1CgEVLgKo4Xy+8XN7cx0nWd4egp/wD6/wDpOfVSeiv9zpyX3Iph8Xk1GBxeGPvUC5X4o6ZJsKW2EqMudwag9hnX6LiR5BtaVTloSoPSb0bbf+zU+jsf0p6z6+PdxZsMXXn4Xb8u6sZfrp7x9fuV6ddzLw5Z6epPeKbgsmQ35XGoNwbEqbHW1pmYeqGUEaX4jmCDYg+YNx8JqsBlQ+GliKCDippt3XqNDk/y+cyKuMWkWubq4DoF1LNoGCj0yHp4iTYaycMqk49mTLVWbGY6YbIb0nakfunwfhPh+QB85qK+JqP7TFF91Db8TDU/Cw9Z0fR090H1Fz+es0rNyP3SjjZM8DvZXpe2Fqr7yEBvMlGOg9GY+Ulew96qOI0VhmHFeDD1U6j4yovoye4vyE7sC4o1qVUKBlqAGw+y4KH4DMD8Jox8XzyUZLfucpYe6L2BiY+AxAdFPlE7tVoZTJiIgGs2/gO+pMnUHWa7AbeUsKWIHdVuAv8Aw3P3G4An3Gs3G2YC8kk1+0tk06ylXUEEWNxcQ1GSpkmj3v2thMOqviand1Ne6KAtV5XsoBzJe17+Hh5GRnZHaJhqzd1UWorG6hsmZHGuoClmW4HAjTqbXkO7SqfdV1pvUZlWk3dg+Mizghb8curWzcL8eAkN73S+unwIPL0PnMuXHyuj0+E4KGXE5SdMle/WGw/0lhhKtJKboHqZQxVahuCLopC3AUkWFtZHaez8XSu9KnmYrZalMd7lUixKMlwptYXOoHQmS/sc2NTxGLqvXUVBSpBsr+IGo7Ahmv7TAA8b8by7sRgKVT+JSpvpbxIradNRCtFMmbprpvWvieQvojqSGVg3MEa/I6wUI4gj4T0Ht7srwzkvhlSmePdML0j/AHT7VL4XHlMPY2wsLh3FPEUBRqMbDMoIe1/YfUPoL2BuBxAmuCU9pfcyfl1s7+f8FF4fDPU0po78rIpb4aCWZ2ZdmjmoK+LS2Ug06ZsdRwZraX6D4y4tm7Hwyi9NV110AH6cZuKdMDgLS2kfmctDoGDUJktpa0pXtC3fwK4himMpYfEAhnpsbakXDdVOoNxL0nmHt2/+Yqf4VH/QJW70ZaGSUHcWfaArVWFJcatZnNgv0p2zHpYjX5TI2XsnClvr8fh6YB1VWu3nqRofhM/c6ujYigp2WaZL/wAfu7KhAJBuE6jrINs6gr7TKMqspxFQEMLrxfiDxluhBNKvqafxuWqTr5I9Bbl4zZVLLRwuJoNUPBQ4zMfibsdPObx999nioaRxdEVQ/dlM3izg5ctut9LTzLvFhxQ2oUpgKErUioUWANqbaAcNTOW0axO12fn9LDfHMJLi2/3oyNtu2eq9qbYoYen3teqtOncLnY2W54C8w9ob2YKgENbE0qfeLmTMwBKnmAdbecgfatULbBcnj3lL/WJTm/lUtjzmN/BhxY9O7p6emp+chwqyD0zgt99n1XWnSxdF6jGyqrXJPQTZ7T2rRw9M1a9RadIEAuxsoJ0Fz5yvt09yKDKlZaVFXUhlZUCsD5EazRdsm2ab1sPs16op0lHfYl721se7T15281kzhyurJotXZG8uExRYYbEU6pS2bI17Xva/rYzDxO/Wzqbsj4ygroxVlLi4ZTYg+YN55s7OttHB49CG8DnumIPhIJ8J/EB8CZPO27YdCng6WIo0qaPVxIDuqgOxZKrHM3E3IvK8ulgtfDb9bPqOEp4ui7sbKqtck9BOeA31wFaotOji6L1GvlVWuTYEmw9AZTHY/sKnXph2SmXR2IcqM4K6izcZDNyKxTaAKmxHfa/ytLdPVLxB6XxW/WzqblHxtAOpsw7wGxHEG3Pynbs3fHA4hxTo4ui9Q8FDi5t0B4zy9uFhVrYxUqKrgq1w4zC+mtjO/eDDDDbWZKYCiniKRUKLAew2gHCRyaJ/GgelMTv3s6mzI+Moq6kqylrEEaEEcjM/F7w4anRWvUr01oPly1CfAc4uuvDUcJ5i3j2aa9TaFcC70sRmb+42bN8tD8J30N4zU2JWwrtc0qlIpf3C9x8jf8ocKZB6D3spUquFZtCrLfMPdYcflKI2NtOrhBTBY0VqL3iNY1KLKdfHT4g66lCCNNG0lx4Wi1bAst9SgA+K2kEwGCTFYJaD+CtQApt71OqgtfzU+WhF5n46XJGKkrVmnDG7rc2eE2biKyioK2BIbXMmHL689WqDX1E+ba2XtBaRbD4lGcXJTuUS4t9gkmx9dPMc4Ns3F4jB1WFM5Kqm1Smdab9GA5gi1iLfCTvZe+9GrTYOO7xAFhTY6M50UI3O5+PHkLzzXGn7qT/Ys7W7ID9J244BBrWIBBAproeGoAmFWobYb2jij/OR+hlq4evTVFXvE8Khb5hyFus7fpSe+n4h+86LKo7QXkV5fFlLVtkbSb26eKb1ztMzZ52hTqUy+HxDpSTuwgpNYJYcLLa+g1PSW79KT30/EP3nz6XT99PxD95b8Q3o4hRS7lZY7aWObSnhK9Mde5dm+eSwmpcY6+tLE+nd1f6gy5PpdP30/EP3j6Wn9on4h+8LMltEm2+5X26uyExNVaNZcQlRr5bghTYXOuXT42HDqJY1LskofaLsOf1hH6WnPdt1fHaMrZaSkWYE2ZnzH/Kn5SyhPRg1KCk4qzlObvRms2BslcNSFJSxVb2zu1RtfvOSbeUTaRByEREAREQCvN+uz842qtVHyOBlJy5gVvcX1BuCTz5mRPanZzToimjMS7soaoRc2HiOUcF0B+fOXfIhv0LGi/IVEv8AzHIf9Usu7rWjvjzT0helkJ7PalPA47FrV+rotZUcklVynOoqMfZ8LXzHThw0luqwIuNRK4qoqYhajD6urlpv0Di+Q/zXIJ6hBzm+pYCthhnwpBpcTRb+Hr7h40z6aeRnPpRnBSh5fEniL53ZK51YnDJUUpUVXQ8VYAg+oM1+yduU6xyapWAuaT6PYcSvJ181vbgbHSbSZ2nF0cSO1tg1KJzYR9P7GoxK/wAj6svobjhwnbgN5PF3eIRqVX3XFrgcSp9lwOqkgc5pt/d9hhWGHolfpDAMzHginhYHQudbDkNTxAMQ3WwFTHYtDXL1aVMmpVLsTqAcgBv4WLEEW5KeGkt+K5dJanVYrjzF006gYXBlJ9qvZ5icXjnxKPTCMqKqnNm8Cga+G3WWbunVP1lMsWFOo6AniQrEC/nbjJAyA8RNSpOzgUhsDY+1KdSnnr0u6V1LqKfiKggkA5NLyPVuzfHU8Qa6PSDmozjRiAWJPNdeM9H90Og+UGmOgl3kTd16k2ecj2d4ytihXxFRWZnVnKqQTlsALWAGgEzt5ey3E/SPpNCoozMHswN1bThYEEXl/wDdjoPlORUdI6kaqgUTjtg7VxVEYbE4mmcMWVmVaVm8JuLHKP1nVvj2XV61QYii6glUDKwPFAFBBA6AaGXz3Q6Ccio6Q5x8AU3u7S2zRamrYml3IYF0FOxYDlmyaXjZW4NSriK9bHClWq16ufNlzBV1sozLpbQacgJcXdDoJ9CDpHUSdpAoXfjsjq9/3mFNJKeVfCAQcw4kBVsBwm93m3UxeO2ZQoFqa1aVQVHJzWOVGTw2XnmvrLdKg8RGQdBI59NUQVX2U7s1sGjJUyk5mIIvbUc7jTWQ/Y/ZnisNjFd2pst3zZc3BwRpdfOehAgHACCg6CT1FadbE2edl7McbhK4q4asml8pZTcA8iLETiezzGVsWK+JqI7M6u5VSCSttLWAGgE9FlB0nwUx0HyhZIrsCpt2tyq1LEYpq2RqeJcHKL3A8QINxbUGQXa/ZFiqTuKdRDTJOX2r5b3UNpx4T0plHSGpg8QI6ie6IIvu9RNHCnvOIUD8pUuOx1ZcQ+Np0/8AlixR2GilRa2ZibZipUg9COhEtntCxJp4VwuhKkC3VvCPzIn3c7AKmAorlFnp94ykXB77xkEHjYMB8Jk43N7tPaW52g+VcxWm3MFQxQoVeOYlQwOVspVmynzDLwPDWaytujRbi9Xy8V/6SZbQ7PMQlZ2wdWktAkulGpmsrN7QFgRbkOg05XkI2xtbF4VzTr0FVxwuDlPQhs1iL8xpy4zz4RktIs0dSL1Oh9xaXKpUHrY/tOl9xR9msR6oP3n0b41OdAH0e39DO5d8utA/Bv8A1l7zLuGomDU3FqcqyH1Uj+s6Km41YcDSPzH6rN0u+dPnTqD5f1Inam+GHPHOPgp/RpPPlHLEjD7m4kfYpn0f9wJzpbr1FPjw7N5A07fHx3krpb04ZiAGa5NgMjH9BM1NrUj9o/FWH9JDzZO6Citzo3Bx1TC4mnTOHezmwYKuZBcAkkHxICVvzGnGXzSNwJQX/ET9IDUmuQgC+HMpJLFl01vYA6S3NydrtiaAdkKa2APAiwOZbgGxvzA5zfizLJCm9V8P9nHPja97sySREToZxERAEREASOb80Q2GbkbGx6aXvJHIh2m4rJgqpHHI3zIyj8yJaG5aOrVEW2Ptmlj6TBQQbAOjaEZgbEWPDQ2IOhHIyb7lYk1MKhbU5Vv6kaymNww9OsappuaBplCwGl8yMGtxYABuHC8uDcBbYcdDqPS5tOeFNRdm7jlFSpO60M/bGwKdYaizA3BGhB5FSNVPmNZq02jiMKcuIDVqI/6ij61R95R/EHmPF5MTJbOutSDCxFxL2npLUwWUDvJiVq4rEuGDq1ZjmvcWsMoPSy5dDwtJHuDh65SmMK5p0wXZ7AMjZmGUZWBAIUalbHxAX8Ok42juRhaz5qlJGPO6g3t1974zd4DZ6UgFQAAaAAWHwmfHw0IScm7vtR3nm5oKNbGNsLZpohs5DOzMzMBluzsWOlzbU9TNrETvZnEREAREQBERAEREAREQBERAEREAREQCJdouEZ8OcgLFbNYcTlYMbedgZlbq7Vo4jDU2ouGCoqsODKwUAqynVT6zf1qQYWI0kF2/uk9Op9JwT91X4m3sv5VB9r19OgnLNg6qVboupKqZMpibU2XSxFM06yB0PI8R5qRqp8xNFu7vetVu4xK9xixYZD7L+dMnrr4ePHjYyUTy5RlF0yxTO9fZdUpA1MJepT4mn9segHtfyj+U6mV49FgbFSDcjh06dfhPVMrnGYalXrVaz01bO5tdQRkTwKSPtXC5rnXxW5ABPiVCNyNGHmk6RUWG2fVc2RGJ6c/l7X5Td4PczEP7VkHnp/5+ayyUUAWAAHQCwn2Ype0Jf4o1LF4sh2F3Cp/9V83oP38J/DNzh92MKoA7hGA5MAwv1ynwg+gm4nx3AFyQAOJOgmeXFZp7yLrHFdjV47Z1JV8FKmruVphlRVa1QhXsQLjwlvlLP2LhglJQBylW19s0Wq0URs7GsuigsNQy3uNCAWHDhx5S3MJ7C+gnv+zIuPD+9u36Uv5MHFu5ndERN5kEREAREQBNTt/YdPFp3dW5TMpKg2vlYNY/dJAuOc20QDX4bZNNFACgW4WFgPIeUyMFg0pKEpqFQAAKNAAOAA5CZESW2wIiJAEREAREQBERAEREAREQBERAEREAREQBERAEREAT4RPsQCM7z7p0sUlmXxDVSNCD1B+XrzkZwG38Rs9hRx2arh75UxAuXUchU5t66k+d8osyYO0tmJWUq6ggixuLjXrK5IRyKpeZZS7GLVxyth2rUmDp3bOrKbg2Un+khGFp5URRyVR8gBOnae72KwPenBXejUVg+HJuDmUjwXI1+N/MgBZhYfA7Sr2AVaC6C/tP/UEemUzyOJ9nZptRj59jXgyRhbbNrWqqgzMQqjiSbD5mamvvLRBy0w9V+iLf9ePwvN1s/s1DHPiKj1G4+Jjp6WN7eRJEl+zd2aFEWRFHoAP0lsXseC1yS8i8uM8Ct6NPaGI0p01oIebeJ/zBHwKibXB9m5qENiqr1DxsWIUH7ovdfS9pZNOio4ACdk9LFw+DF+iPnqZZZ5y7mi2RuvQw/wDDRVPOwAv69ZvFW0+xOzbZxEREgCIiAIiIAiIgCIiAIiIAiIgCIiAIiIAiIgCIiAIiIAiIgCIiAIiIAiIgCIiAIiIBxKg8RAQDgIiAcoiIAiIgCIiAIiIB/9k="/>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hQSEBUUExQUFBQWFxcUGBQXFRYWFBUVFBcVFBQXFBQYHCYeFxwjGRQVHy8gIycpLCwsFR4xNTAqNSYrLCkBCQoKDgwOGg8PGikkHCQsKSkpKSksLSwpLCwpKSwsLCwsKSwpKSksKSksKSwpKSkpKSwsKSwpLCwpLCkpKSwpLP/AABEIALMBGQMBIgACEQEDEQH/xAAcAAACAgMBAQAAAAAAAAAAAAAFBgMEAAIHAQj/xABIEAACAAQDBAcFBAgCCQUAAAABAgADBBEFEiEGMUFRBxMiYXGBkTJCobHBFCNS0RUzcnOCkrLwYuEIFiQlQ1NjovEmNDWDwv/EABoBAAIDAQEAAAAAAAAAAAAAAAIDAAEEBQb/xAAoEQADAAICAQMEAgMBAAAAAAAAAQIDESExEgQTQSIyUYFxkSNC8GH/2gAMAwEAAhEDEQA/AONlYwgchGcYwxRDzKOQjMvcI9jIIhmUcozKOUZHsQo8CjkIzKOQj2PbREQ8yjkPSMEvu+EbqI3iyzQSO4Rt1C8flEgSNhKgtENFVB7t4lFTbcifygxnURsJI4mLXHRWiF57H8PkqiICt+Hwi8Mg4ExImJBfZRYvvtk/hFGVh7t7KE/wwRkbJzm9xV8SI1bH5vAhfARVnYjMb2nY+Zgv8a72wX5BhNkEX9bPlr4WMbrRYfL9qY0w9274CFu1/wC9Ynk4fMb2Uc/wmDWSV9sf3tleL+WMUnG6NP1dMD3sB9bxIdpyfZkyVH7Ck/KBdLsvUN7gHiQIJydlyv6ybLXuvf5xbealwtfpIr6F8ksvEWbflHgqj5CLtPNiCXR06f8AFzeEWEnS/dBPjGPJD/2Zphp9F+S8W1eB0qZeLSNGdo0yi4HjM8Qho2zREgvEKYcOwfH6CN3SNcKH3Z8foIsOINIw39zKMyQOUVZlKIIuIrzFh0ywAbMpu+K0ynPdBN1iu6Q9EBkyWYiyHlBGYIjtDkiHL4wx7GGMCCNY9jI9tBEPI9jLRsBEIeRsojy0bqsWWe20iVZdhz7o2lJFmXIvEDSIArGPRKaCUuRpEi0pPOLL0DRLPGNTL1go9EYrTZJEWU0VPsjHhG4w4e84EY6GIWlRE0gNMsCnp19pyfD/ACEbCsp13Si3j/nFBpUa9VBef4QPiEv9Y8vsSkWIpm0s8+8B4CKJld8eZBzie7f5J4ImbFJrb5jHzMYj840QoOF4u09ao3IPOAb32y0tdE9LcwXppbcjFSRjDcAo8ouS65zvMLan8jp2X5Vxvi4jRQlNeLcswpo1Si0pj3NEYMe3i0hug9g36o/tH5CLTrFbAx91/EfpF11h0yczL97KjiIJixcdYgdYckLKbiK8xYuOsVp5sL8IdMlFNxGlosMOURw9STZyi8e2jI9tHLQZraPY2CxusuLIaBY3CRuJcMuymxzVbqWJlySbZ7AluJCA7/HdF9dhzDp6XYs9XEiLBzbXApdLVGXJZmSymzWzKTwJECZIi5Wyrlw9MjzZeGkF8Nlh9x8uMQyqMPoR6RK+EvJIYk5D7w0IPIwysT1tBY7W+RhpsAuOOsWP0GRFfDJk0qLM5HMEH6QZWkmsL3mHzH5Qny0bpxKuherKfJvgXMnDlBTGHyvkHafjre1+EVGw/KLsIZMuuUZb+l6KjKtorzaY8IkmpGsieQYGloBaYPmSzEZWHjDMPlTl7WhgTtBs00k3AuD8IDYx4nryXQsOIjIiwyREVixBGoixKSIgInlRCi/TS4LU0oc4ESBBOnECOkKSwNLRYQxUlRaQQJqgnUxteNAY9vBJGhLgZdn/ANT/ABH6ReaKOz36n+I/SCLCHyjk5vvZWcRAwi04iAiHqRJVYRVqpfZYdxi+wiu6xomSC5S1mXQ6j5Rb69fxCBk8WYjkYivDkh1YlXIiAamNwI8lLqYlyxxUCSU1MXYKoux0AjoWzOz8mVMQtLM1gbs7fqxyCpxI5mBuxeCg2c8RrpuHLxhg2orFkSMqXzucgI4X3k+Cgwqr+EdD0+FSvctHmK7MCqrOuIXqQAoCAL1jDfu4DiYM1zLQ05msNQLKAbC+4ADlAzAtqJKIi6lgAB+UCOkLEWmTUlk6KoYgbgzcPIW9YWk8lc/Bttz6eHcrl/8Af0hQr6x585psw3ZjmP0HhEVPL1ibqT8IIyKNUUO/ZXXxb9kcY3LSOE3t7Zaw6k48IYqPKRlsX7gpb14QJwxGcB8uROAOrN3k8PKHPZWR2m6w5VA0v3+MaVla+0R88lGTstMHakjIeTEZSOTWN7QZqsAqWlFZXVl7W1mqLeF98G6idJy2uPKBbIjHdf5QmsbyvyZon1NY14pgLCti3lFusRmmnW6jOFHcy31MDMWw6177+8EH4w9SSy+yxXwNo9xDESZTCcizwBftCzeTjUQ5Vcz464F+ab2cen0RvGS8OhvFFJmENLcgHfLa2cfsnc0D8QkZDbeOB7vzjHXZpnTW0b7G4asypCvfKAWIBtfgBfhvhyxPAFCnL2k4qdWHgeMc6p8SaTMWYhsy/LiPCOiU+MtPkJMlrq+hA7WUj2gf74wquDd6XxpeD7OZbTbNdWcyaqdYVpkqOsYnNVwdwBNip0yse7kYQsYw3Ixtugk9iPUYfGgAJcTy0jfq4klpFmTRYpxBKRFKRLi/JWBGyXZcTAxDLESiL0aoJVjYmNAY9JgkaENOz36n+JvpBBoG4AfuB4n5xNibN1bFPaGotv0h8nIyreRk7mIjFKgxTNpN7Pf/AHugwspbXFj374149NA5MdR2D95sN9r+UY1LzMCqjEbVBbgDbyEGiwIBHGNOPRWTG50KuJyAs1vX1EVbeEEsdS0wHmPlAy0FvRrjmUc/p+MTZYipRqYuCVpHCXRlHPZbaGTLp8sxiCL6DefCLbVwriZcvLKQKXBmMFuw33fvBMDtk8FkzJBaYjM5YhTc5Ra2thvhiotnZakZlG+97XtyEZrSTOzgdOVvo9wXY5QA6ss0rwU9m9r2vxgFi+ETle89Mrv2uBFuWnLQQ7yWMsWl3tfkLX3eUU9ocOnTMrFVCqN+YXF99x+UPxaXQn1f1L+BBSjBc3NkXVm//K8yYLYTRipmZ8uSSmgJF3cjgL7gONomkbLtOcjUIpuSd3j3mHfDsJSXLVV0Vd3zJv3w+J2+TkU+OClIwsMRcWURrMk5nsPZGnjaLdfXBhlBCoN7HS9vkIEzNrqaSdCZhHBLZf5jp840u0kKUsMUlETBujwcmEdOkZy1pctEH+K7n6Q4bP7YO1s4Q+AsfhA+8/gvw/IW/Q3dEc7AtDDJTTQ4vaJWlgwv338he2jlk/ZtQxBGXXSFTaLD5iHQ3XgTvHc3Md8djxagB4QkbTYSHlst7cjxB4fGGeM3O0RNpnJp9Vw3Hlyh56OsSCSGudM5vroOyCPrCPidE2YhhZ10Jto45iGXYGgJRwbjMRbvFiIw2tG/01/5EdDq6RJyWZAbjfpcae6R6wg47gbrdWF7bm5jX4w0UVV9kOSaDltpxtzgji2SZJLggrlJvz00hKbXZ1MsK0cXeksSDHqyrQUxOTZibRSEuHnIa0z2WItyohRItSliBSTy4lWNEkuRcAeHExiPzBHcYc8FyttB48+OnpMmBjPnG0mQW7hz/LnF6XJC7t/PjC0b5GHZuh+5BbTU6Dfv4wXmyQVKgDUEevxijgLfcjxMFsHrJf2kI+uh8Ln66xtiW54Wzj5aU29nJ8bqp0pxlACjmPa8eQ+MTYVtRm7AJRj7p3HnlPGHTpG2dVWuNA2oPC/KEPD8KWWc3tOfh3KIupUyql9h4LyZLe+kX2MFcGrLjITu1H1glgXR9PqAGf7mWeLDtkdyfnaDlTsVRSAAZ0zrRrcEE/yAWt8YWvUTD5Y/NcUvETNoBop8RASGbaPD3WTmKtkzCz2sD4jhCxGycivmWDi+0R8OW5Pl9YLPI7MC8LHaPl8zB500jlR0Zhi2Pr0SnKFgpDFrk84LDE85tLubkDMe/iBC7h+zIZBMmTer4qqrmY954CGbD8NRCMrneLE2v6cB+cZrhb2dbBdKUmMc6T1dNe9zvhZxHagFQuYtrewGmmg1MMVXUXp21vlG/v4/KFkYekxhcC4Uaj1+sPxr8GX1NP8Asp1+3bIuVEXxY3+ELtbtvVPp1lhyXQQUxXZRjdpbBhrodG8uBhYagYG1rHluPpDmmjnbRpPxGZM9t2bxJt6bo1SZaJxQHjp/fKJVoxyue/8AIfnEUsrZtSTCToL+ENWHYt1YXta8VO8el4VlUjT4DT4RLLVhwgtE2dl2e28QCz/OGY7WSctw0fP8iewi9Krn5n1gXGy9nT8Y2rBPZO7XfpC3juNNkO46XsYVhUMTFllaZuBa2htuHidwh0NrgVXINqq7rR21sw3EH84L7J1oVivE7h3jePQ3imuFH3iB3D84loKXLOS2lnU+V7H4QjLJpwXqh8qZSzgQVv8ATnCbiBmU+aRqZTEFDf2RfUQ4yKgK7ctLnxEANsJilV55tPrGVc0de6/xvQDrqTMl4EfZ4ZlF5UB2WNDWjn72ymJUei4O68TMI3p0u3hr490HgTeRKewcqXg2y3Qq7reXKmuBxWWxHrbWBzuudhMuhF+ywK/OH7ZrahKeWeudUljixAtfSw5kcoA7U7cYdMmXlu78/uWyHvBaOq8le57eRpL4fx+zmKU58pAeCYkpXWcFAPstbd3HfBmidZzhJTK7MbCzDU+cLmIYrSmVmlrKmcx1YzDvYWuB3wGwzFStmWmkA5vasQd9zlJNtPhGfLGLana/lbNWD1OWFx/TOjbY4vMwumSWcoqZtyqghii3sXYbu4czflATZXG5x/WEvOzZgALse7KsB6nF3qW65JSzJwVZdy+ZkVRulS242462j3AsSxJSZdJLmSrm7OFPWMf8c0rfyGndARdYOZe/1wBkfvP6h/rNnsVxBlJlpJRQQrT3IOvHqVub8s0MmGGkoEWWwSoq7WYy0zEnzJyD+7Qi10jF0py06sdVGplzSGDdxKqGA8dIGYN0pPSkJOppQX/mSRZvO5OYd2kc7LOQ0e5taOsTq2qn6kinl8hcuR3xCiSZWtszb87G7X7r7oXJm2KzUDo4KsLj/wAcIAV20+ump5DUxk8apkHPGMWWbKeW2oYEfl8Y5t9jb8QiV8Sdt+ndfXziprzjp+li8aZoxy0hSwZLsfL6w302FPNsEUnv4C2usLWysjNNIO7s39THVriXTWXTN2dOXGBxTw6fSAxR5PQEwtT1Si4Pfx8COUE5FJcWvpbU23DugVhzZWywxSZ9lyi1vnGJv5OpPXB71/3DLbh8OBit1JluQR7oI8CLiLDNodOFvIwWxKhLNTMBcPKyHuKW3+UOwGL1i6Ys9dfcPOCtNgST1s6KTwNtR4GJqjCcrcB4wfwWQqjVixAvYaA21jp61Jyfk4rtIVpauZJTtqlgde0GIuRfja4jWhqkmbmAP4ToYFYwGadMZgczOzG++7EnX1gawjKrafIxzsdBQRsKA23wtYdtHOk7mzL+FtR67xB5NvFyH7rt8NezD5vG++AHNFpKE2v8eEVKnFZUs787cl3X7zAStxqbPPaYheCjRYqqkLrKv9UWofydf2b2VlTqeVUOxcTFzCWOyi8w1jdrbt4HdF+tkhVKhQqjcALC3dALY3HklYfLRySwd8qC+YgkkHuGpgjMmvM7TXA5cok+T5CekBJ/t6/KI8McNUIOOb/OJ8drlVMtxm3gcR3wPwHtTlOt9T8IDLXAeOeQrjWJtLmgrcX0JFtbbgQdIo4qpcqwbNbU6AWv3CC9bPRpdiO0O7W4gNRTAAR32PncwmUtnTabnRNJmfdn++EC5m+CGfsm3P6QPmd8Mroz+P1aITrpF6TR2Ghs3A8oJ4HsxMmrmAAvuJva3O8N+H7FyZYzT2z21IJyyx9T6wlZNPcl1Ua0zm1NLkvPL1UsOqaKjOQg04gW43NzvET4viEqYuSipWcns3RSUB3e1x8o6HVTKR3USKKXUzVBCsJS5EHe5Fo2OD1c0ff1IpZX/IpAFNuIabvHlGi/XbW0ufyYFjX6OTU+xk2XpUTJdLn3g6z2vwWUt5h9BDzhfR1JaWFlUIA3faa5nzG/GXTI2ndcrDLTSaSj/Uy1V+Mw9uae8zG1MUK/apjx/vujnvI6Y3Ry3b/ZY4bUoZU3NnQupRBLCshAICgnS19+sa4P0iVi2AY5gLAZdLWvaL+32IdcZRY+yX+I3esKyYzZxYaA3PfYaRtw1qNt/oXXLLGL7Q1NQTnmnXeN3kYGSaXXmT8Ys1Ff1rezbvA1hkwfZ1GUMrktexBy3F/EjjvgXniV9QSjfyV6CgKpY9m+pA5+MW5UgLuH+fjzhkTZdQuszXKumZR2ye2G0uotuNjE2PbMykk9ZTO8zKe3mB3HcR2RyheP1mF2pXbN8eC4QqtGl42aNY6iYTYs7NuRMJHd8zHR0q88m19xvHLcOmZS3l9YasIxHgdx0jFje5cmXHfi9jAssW+Ri/Jq9NT5C14FmZpoCfC0YKefMFparLvpndwLDjYC5hCwXXGjp+/ELYx4ewbtbgDbXnDpQyvuwG1tZl7tLEQj7JbNypTBncznBvbUS1OmtjqxjoFTNzC/yjdpRClI5+SnlbplPEKW+sVqFgpETJXBwVPtLw5jnASoqyjRpitycyk1QS2k6P6fEUzC0qeBo6jst3Oo3+I1jiu0+xVTRTMs5LA7pg1lt+y30NjHbcL2iC6X1hkSqlzkKTArKwsysAykd4MYsuOk9rofLTPlL7P3RLKo7x9A4j0SUc0lpWaVf3QcyeQOo9YVcS6MGQ2lurngBvPeb6L5wgZo5c8i0MmB7Fz5naMtLHcsy9zyJ07MdG2X6NEkWmTLTJvO3ZT9gH+owzzaZJWigFuXAd7HgI0Y4XyJq/wcxoaBqKeomyQJcwEDKQwuupytv0GtiIvbS7SpLW0uzEjS3sgc+8xBtvjOcrkN8jZs1vaIuLLyGphDxOqJJ8TbXcLw26UrSBSb5Nqqszm5JueMMGzA94+EJ0skkDmQPWGbD5sxbIyMh5gXU94MZL2zZ6dLy5DGLVI14kwPkymvYKSTrYAk7+6JBNQN2rtbfqAfC5hzwLFpLJamQ5veX3gebEnd37oqZfbNWTNM8LlgXDtkpzjt2lgm+urW/ZG7zg3JwampiC/bfhm1N/8ACu6CQo5kzV3KD8KEEnxP5RMiSpOoAzfiOrHxY6wu71wZKuqezWRPnzLdUiy0t7UzQ+S7/UCJTg8q+aexnN39lPJR9TA6s2mA0hdxHarv+MZm2wB0qseSWuVLKBwFgPIQtYltYde18oSK/ajQ6wBfEpk58iakxaj8k2NeI7U98LtdtQed42bZx7XdrnkN3rxit+g9d0NSRATV1TzjrElNhDMRofpDJQYKOUFqinWXKLDLcagsNAfUfOKquOCAvDdmWAuQB57/ACEM2B0fVk2TMTYXvwHIQrDaaaDpNlDv6pWH/dmib/W2otpVjyCS/iFEYrm6/BDqVDR52GWZlY+6UYePvWMGUwR8mVprMliCnVrY377XHrHHaLaqdl1rJgP7d/Q3jExMsRmqhv3l1LemXX1jO/Tve9lq1PwWcfwwyJ7od17jwgZeL+J1RcISwe17MCDpxDW0vA+PSemp1jTZqVbWxKp95gtQTbGA8k6mLkqotujNL0ZR6w6oXL2jaNKvHNbLovIe0/n7ohSSqYnUw1YRTo6cM0a36htaRIx7/kZdm65sl30ZiWsOF90N9DX5haObypjSzrui+u03Vj5CAVD+hwxiasuzA2YfHmD3GAOJ1gdcy7+IgBN2iL6sbmK71x4A25xJvx4QjJKrkmGKFW32MMGGbRTFX8V+XLjCZUnMdCPrEtFOmIbqTF+4K8TpszawrK4i4gZXY/OVgZcwqN+4EHxBGsLp2mm5bNLDeK8o9l7YEDK8m44W0K9wuNRFOhul1s6fg20DT6YOQJbC4c37IK7yoO7Sx13XhZ2pxKYy5UPVyjfM5Nnf6gH1MJ9btlPdcklSku+a28k6asR4buEBK3FJswfeM58YjrxX0gqI+S3iFei3A7R58PKFmpuTcxJOqLCKU2feE7LfJvLm2MGKDFCFCsTpoD3QvBtYI0guNYvyaXAeH7i3U1e/WK1BtFMp5yzZZ7SnyYcVPcY0rpdxv3fEQLZDFO9oK4c0dgbbFpiBkNlYAjwIv6jd5QGrNo5h96/pCzgtblpyD7rEDwNj+cVZ9S7nTQfiOg9Yztbe2LYQrsfb8XygNOxCY+714RIKFfedGP7Vh8RHkyVrYZf51t8YHyS6KK60zHfc/wB+EGtlpNqgaWsG3+FuUD1J/wDBUj4GC2zK/wC0X19lt5Xu4AwLbZYxz1vEP2eLjJEZi0Uay5VoG42CZbDhp84KAxPT4Us9gj6J7Tnkidpvl8YGnpbZDn4kDkL+X1jzqe74rHWxhOEcFl+AeZf0BuYAYhhkkzW6lKZZXuZvtBY6a5rH5RknOqC1oR5S8MoP8QH0iaWbe5/3r+UdKw3CMPEkGespp2pYyzNyjU2sCdNLQy0exdEyBhIFmAOpfj3Xi4yq20vgpo5Zh04zkMsixXVBmBN+PG9rRF9jf8JjtFNsfSobrJUH+I/MxP8A6sSP+Unx/ONuHM8a1rYc1o+UV3xYQRDL3xYUxoSFMsyjBGgrGQi0DpRi1LMM8S1Whxl4mk1LNa8CaqjZmstyTugYk08IacAFva3/ACgplhe5vss4RsyiDNOJY8FvYefExbqklk2sAOXCLc2cCIoVEvQk+sP8UkKe2yOlo5SuGuuh42t4boYJVXLcZWFMRwvlv8oBbJYXLr6ppGd0Cy2mZlsdQyLbX9r4QfruiKmDZZmITEO/KTJU24aHWMl62Om9do2/RVNv+4Xwm5fgpiGqpJGW2ZPFJzZvUwkbdbJyKGZKWTNm1IdWYkNLOUqQADlHG/wh6XoTpkQO1ZOlggG56pQL95HfCXD/ACPeVa5kFJRS7WSZfuOUt621gfiWEZt/wtf1AhgruhhzLzU1czneomAZW/8AsQm3oY5PjkyqpJzyagTFmJvUtcEcGUjQg84NN9NiH4vlBOuw5VFzr4k39IDVFMOEdJ2m6Nkp8LarFRNZskp8hVcv3hQEXGumb4Qn7NUCVVTJkMSvWOELD2hfiAdIYlOgKrfABFPEqzbC0OPSXsGmGCQZc15nWmZfMFFsmQi2X9s+kCdiuj+pxRiZZEuShytOYEi+/KijV2sb8ALi53RTa1wXD09gQVEWupUiOoN0L4fIstRXzFc7gXp5V/BHUn4wk9IOzC4bUJKlzWmq8sTQWABALMoF10b2b30jPSfaN+PLNcUUcPkooN9bHju3b7cYJSqgMQo42EWOjTYw4k87M7S5csL2lAJLsdF103KxPlBTbbYE4aJcyXMearlkJZRdXtdfZ4EBv5YjX0i7yTNNJCttHOUtYZQg0BJcEnjZRv8AGF81Vt31hu2V2eTEql5dROaQqSy4ewW7ZlXL29NxJ05Q40/QJSvcpWzGA0OUSmt42gZngx7OOfav71jdKs8Db+aOrV3QnRojn7e5ZFY5byQbqDoRv3i0DdmOiOXU4WtY86ajmXMfqwi2BllwBrrrkHrBeJABszWnK5Jvu3knnzgo1fALZLCKiomCVKltne28EKABqzE7gOf1jqkvolkSpYaqrGU7rqZcpAeQMwG/wilJBJWqvDXhFHMky2IKCYSB2rsoUanQEakxcqeigKBNpZ5mgdoI+XtaXGWYvZ324WhFw3GqmdiMqkM7KHmCUxyJnU65uzY2II3GEZsd19KLWhnraedNfM4lMbZQVNtN/vG4iGRh7rcWl6jLbNawvfQjVf8AOC+12xtRS0cyfIqDNeUM5RpSC6D2yMutwO1/CYT+jvFJ+JVZp2miUBLaZmSWhN1Ki3av+KEP0+TpaL4GWThU1VGUoSd+pP8ABdwbr5iHbC6q0lM9g1tQDcDU7jxjkm2+LVFBWtTrPLhURsxlyge2L7stos4RjkyZIVncsxvroNxsNFsILFguX9WiPXwdbOIrzjz9JjnHLTiZ5n1jz9KNzPrGjwYOzj6nWJQYhQaxPGuQaJ5U0DnFuXOU+9bxEUZZizKtwjTItsM4VS5nvcMBrofSC4Zk4anWF+lrcvIeEX3xcG1zewsIJpAphWTVMTxi3OqmKEHW4tAVMU/CLd5ib7YTvN4PgJUMfQyhGJzARukPr/HLhm256L51dWmekyUq9WiWYNmuua+4W4wF6I2viD/uH/rlxf6Q6SuavJp1qjL6tNZXW5M3av7Ol90ZaWrGJitjmy32KZ1TlXbKGut7WNxx8I6Z0kAfolr7ryf61jl+KU9QlvtCzVYjTrc2Ygcs2ttY6rt/RzJuGFJSNMcmSQqgsxAZSdB3RKXQfk2c16PdoWpq2XLUnqpziW8v3bucqsBuBBI15XEF/wDSEw1epp59hnu8oniVK51B8CrfzGJNgejmd9pSoqUMtJRzqje27j2SV90A6663Ajzpuq+uMmnTtdXmd+QZgFQeNsx8xFaTrSKbD+3x/wDTjfuaf+qVHG+jyd/vWjH/AFl+sdwxjDDX4D1UmxaZTyygvveWEYKTw7SZY5R0YbCVf6UlPNkTZUuQxd2dGQXUHKq5rZiWI3X0vALgoZ/9IWaFSjuL6z/lJhqpahcL2eWZLUXl0yzByM2aAbnmOsmX8ITP9IeeGaklg3ZROcjkrmWq+pRvSHLZibKxXA1klrFpH2aZxMuYihbkeIVxzBET4KPnKpqzOmNMmuzzHN2diSzE8yY9JuBqdNACdw5DkIM4t0d19PNMt6aa1jYPLRpkt+9WUH0NiOIi9svsHPfEaanqJLyg9prK4sepQkuSN4vlK621IgaNEVpHXtj6UYVgRnOO2ZbVLDiXcDq19OrXxMWZ6fpfA7/8R5WYWNiKiSdRfhd1I8Gi7trjtBKVaetGZZgziWFdhZCLEhNwvu8DyjzYvGaBgZFCCgF5mTI6jWykjN5QP/gl88nAqZcpvlYta1i27npbfHYOhVyZFRcAferu/YEAdsNlEk1k07kmfeLrYLnJLAeDX8rQ0dEtGJcmeFNwZinh+DuhEv69BNcHONpB/ttT+/m/1tHV9j//AIVf3U7+qbHItrKgCtqP303+to6xsVMvgSn/AKU/+qbD0CDeiKQDLnTN5uksdwAzH1JHoIRukXFGn187PqspmlItz2Qhymw5lgTfw5CGXoYx1M02nY2ZwsxAfeyghwO+2U+R5QL6S9i56Vb1EqU82VMbPdELspb21IUEjtag2trA0trggR6F8ZPWzaa90KGaq62VlZVa1zpcODb/AAxS2koxK2qpsoCia8qaQABdiHVidLm5S/mYP9Eeys2T1lTPQyi69WktlyvluGZmXetyq2B10MLVfjC1W08l07SJNlyVYHQ5A2YjuzlvGLlcclHWavHUSrlUr2vPlzHS+5jKKZ0t3q5P8JjmexeyRw/aWbKAPVNTzJsk8OrZ5fZ/hN18hziTpunzJVTQTpVxMldY6kHcQ0oi/MHce68dEwOplVsunrFWzZGA5pnyibLPgyD+UQRDiHTMv+95mv8Aw5X9MR4H/wC3S3f8zBTpawxnxR2BFurlD3biy98UcOYJKVWvcDl3nlFaCJiIzLGGaOBMedYO+L0Q5nJW5MWGliMjItE0bLLESIv93jIyGpsDSJ8ukeCWP7JjIyCpspJFqnTx9TF+Un93MexkEmytIdOityta5Gh6lv65cdXFY3P4D8oyMhWTsM550pzC02Tf8D/1COhSatsq68BwHKMjIlfaiCxtdtDPliyTCoJtoFBt3G1x5Qj1KAgk6k7ySSTffcxkZD8fEhB/oyxWaKkyM56mxbJoQGN7kE6jyjpeLTykiYymzKhIOhsQORjyMhGT7gT5bx3EJlTNabOdpkxjqxPLQAAaAAcBpHuymPz6SqQ081pedlRwLFWU30ZWuD3G2nCPYyKYK7PqeimFpaE7yoJ8SIVp00jF5jaXWmRVNhcK0xiw8yo9I9jIANHH+lSqaZiszOb5UlKvcuQNYW/xMx84zo1qGTE5BUkXLKe8FGuLeQ9I9jIL4DXQ4dMj5pdOxsWDTADYXsQpt6iJehioYSJ9rD71eA/B4RkZFfBH9og7YH/bKj99M/raOnbFVTDA1AOnVT+A/FNjIyKAZyDDpzIVdCVZbMrAkEEbiCN0fRGwuJzKiilzJrZ3O9rAX8lAEZGRC2KHTVtBPkS5cuTNaWs3svlsCRrpmtmHkRHMthqphiVLqf1o+RjIyIQcemmsfPTa+7N4DnLi70L4tNMmoQuSquhUWFgWU5racco9IyMiFFXb6ezVr3O5UG4D3QeG/UmF1YyMi0WYY9vGRkWQ/9k="/>
          <p:cNvSpPr>
            <a:spLocks noChangeAspect="1" noChangeArrowheads="1"/>
          </p:cNvSpPr>
          <p:nvPr/>
        </p:nvSpPr>
        <p:spPr bwMode="auto">
          <a:xfrm>
            <a:off x="368300" y="1476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data:image/jpeg;base64,/9j/4AAQSkZJRgABAQAAAQABAAD/2wCEAAkGBhQSEBUUExQUFBQWFxcUGBQXFRYWFBUVFBcVFBQXFBQYHCYeFxwjGRQVHy8gIycpLCwsFR4xNTAqNSYrLCkBCQoKDgwOGg8PGikkHCQsKSkpKSksLSwpLCwpKSwsLCwsKSwpKSksKSksKSwpKSkpKSwsKSwpLCwpLCkpKSwpLP/AABEIALMBGQMBIgACEQEDEQH/xAAcAAACAgMBAQAAAAAAAAAAAAAFBgMEAAIHAQj/xABIEAACAAQDBAcFBAgCCQUAAAABAgADBBEFEiEGMUFRBxMiYXGBkTJCobHBFCNS0RUzcnOCkrLwYuEIFiQlQ1NjovEmNDWDwv/EABoBAAIDAQEAAAAAAAAAAAAAAAIDAAEEBQb/xAAoEQADAAICAQMEAgMBAAAAAAAAAQIDESExEgQTQSIyUYFxkSNC8GH/2gAMAwEAAhEDEQA/AONlYwgchGcYwxRDzKOQjMvcI9jIIhmUcozKOUZHsQo8CjkIzKOQj2PbREQ8yjkPSMEvu+EbqI3iyzQSO4Rt1C8flEgSNhKgtENFVB7t4lFTbcifygxnURsJI4mLXHRWiF57H8PkqiICt+Hwi8Mg4ExImJBfZRYvvtk/hFGVh7t7KE/wwRkbJzm9xV8SI1bH5vAhfARVnYjMb2nY+Zgv8a72wX5BhNkEX9bPlr4WMbrRYfL9qY0w9274CFu1/wC9Ynk4fMb2Uc/wmDWSV9sf3tleL+WMUnG6NP1dMD3sB9bxIdpyfZkyVH7Ck/KBdLsvUN7gHiQIJydlyv6ybLXuvf5xbealwtfpIr6F8ksvEWbflHgqj5CLtPNiCXR06f8AFzeEWEnS/dBPjGPJD/2Zphp9F+S8W1eB0qZeLSNGdo0yi4HjM8Qho2zREgvEKYcOwfH6CN3SNcKH3Z8foIsOINIw39zKMyQOUVZlKIIuIrzFh0ywAbMpu+K0ynPdBN1iu6Q9EBkyWYiyHlBGYIjtDkiHL4wx7GGMCCNY9jI9tBEPI9jLRsBEIeRsojy0bqsWWe20iVZdhz7o2lJFmXIvEDSIArGPRKaCUuRpEi0pPOLL0DRLPGNTL1go9EYrTZJEWU0VPsjHhG4w4e84EY6GIWlRE0gNMsCnp19pyfD/ACEbCsp13Si3j/nFBpUa9VBef4QPiEv9Y8vsSkWIpm0s8+8B4CKJld8eZBzie7f5J4ImbFJrb5jHzMYj840QoOF4u09ao3IPOAb32y0tdE9LcwXppbcjFSRjDcAo8ouS65zvMLan8jp2X5Vxvi4jRQlNeLcswpo1Si0pj3NEYMe3i0hug9g36o/tH5CLTrFbAx91/EfpF11h0yczL97KjiIJixcdYgdYckLKbiK8xYuOsVp5sL8IdMlFNxGlosMOURw9STZyi8e2jI9tHLQZraPY2CxusuLIaBY3CRuJcMuymxzVbqWJlySbZ7AluJCA7/HdF9dhzDp6XYs9XEiLBzbXApdLVGXJZmSymzWzKTwJECZIi5Wyrlw9MjzZeGkF8Nlh9x8uMQyqMPoR6RK+EvJIYk5D7w0IPIwysT1tBY7W+RhpsAuOOsWP0GRFfDJk0qLM5HMEH6QZWkmsL3mHzH5Qny0bpxKuherKfJvgXMnDlBTGHyvkHafjre1+EVGw/KLsIZMuuUZb+l6KjKtorzaY8IkmpGsieQYGloBaYPmSzEZWHjDMPlTl7WhgTtBs00k3AuD8IDYx4nryXQsOIjIiwyREVixBGoixKSIgInlRCi/TS4LU0oc4ESBBOnECOkKSwNLRYQxUlRaQQJqgnUxteNAY9vBJGhLgZdn/ANT/ABH6ReaKOz36n+I/SCLCHyjk5vvZWcRAwi04iAiHqRJVYRVqpfZYdxi+wiu6xomSC5S1mXQ6j5Rb69fxCBk8WYjkYivDkh1YlXIiAamNwI8lLqYlyxxUCSU1MXYKoux0AjoWzOz8mVMQtLM1gbs7fqxyCpxI5mBuxeCg2c8RrpuHLxhg2orFkSMqXzucgI4X3k+Cgwqr+EdD0+FSvctHmK7MCqrOuIXqQAoCAL1jDfu4DiYM1zLQ05msNQLKAbC+4ADlAzAtqJKIi6lgAB+UCOkLEWmTUlk6KoYgbgzcPIW9YWk8lc/Bttz6eHcrl/8Af0hQr6x585psw3ZjmP0HhEVPL1ibqT8IIyKNUUO/ZXXxb9kcY3LSOE3t7Zaw6k48IYqPKRlsX7gpb14QJwxGcB8uROAOrN3k8PKHPZWR2m6w5VA0v3+MaVla+0R88lGTstMHakjIeTEZSOTWN7QZqsAqWlFZXVl7W1mqLeF98G6idJy2uPKBbIjHdf5QmsbyvyZon1NY14pgLCti3lFusRmmnW6jOFHcy31MDMWw6177+8EH4w9SSy+yxXwNo9xDESZTCcizwBftCzeTjUQ5Vcz464F+ab2cen0RvGS8OhvFFJmENLcgHfLa2cfsnc0D8QkZDbeOB7vzjHXZpnTW0b7G4asypCvfKAWIBtfgBfhvhyxPAFCnL2k4qdWHgeMc6p8SaTMWYhsy/LiPCOiU+MtPkJMlrq+hA7WUj2gf74wquDd6XxpeD7OZbTbNdWcyaqdYVpkqOsYnNVwdwBNip0yse7kYQsYw3Ixtugk9iPUYfGgAJcTy0jfq4klpFmTRYpxBKRFKRLi/JWBGyXZcTAxDLESiL0aoJVjYmNAY9JgkaENOz36n+JvpBBoG4AfuB4n5xNibN1bFPaGotv0h8nIyreRk7mIjFKgxTNpN7Pf/AHugwspbXFj374149NA5MdR2D95sN9r+UY1LzMCqjEbVBbgDbyEGiwIBHGNOPRWTG50KuJyAs1vX1EVbeEEsdS0wHmPlAy0FvRrjmUc/p+MTZYipRqYuCVpHCXRlHPZbaGTLp8sxiCL6DefCLbVwriZcvLKQKXBmMFuw33fvBMDtk8FkzJBaYjM5YhTc5Ra2thvhiotnZakZlG+97XtyEZrSTOzgdOVvo9wXY5QA6ss0rwU9m9r2vxgFi+ETle89Mrv2uBFuWnLQQ7yWMsWl3tfkLX3eUU9ocOnTMrFVCqN+YXF99x+UPxaXQn1f1L+BBSjBc3NkXVm//K8yYLYTRipmZ8uSSmgJF3cjgL7gONomkbLtOcjUIpuSd3j3mHfDsJSXLVV0Vd3zJv3w+J2+TkU+OClIwsMRcWURrMk5nsPZGnjaLdfXBhlBCoN7HS9vkIEzNrqaSdCZhHBLZf5jp840u0kKUsMUlETBujwcmEdOkZy1pctEH+K7n6Q4bP7YO1s4Q+AsfhA+8/gvw/IW/Q3dEc7AtDDJTTQ4vaJWlgwv338he2jlk/ZtQxBGXXSFTaLD5iHQ3XgTvHc3Md8djxagB4QkbTYSHlst7cjxB4fGGeM3O0RNpnJp9Vw3Hlyh56OsSCSGudM5vroOyCPrCPidE2YhhZ10Jto45iGXYGgJRwbjMRbvFiIw2tG/01/5EdDq6RJyWZAbjfpcae6R6wg47gbrdWF7bm5jX4w0UVV9kOSaDltpxtzgji2SZJLggrlJvz00hKbXZ1MsK0cXeksSDHqyrQUxOTZibRSEuHnIa0z2WItyohRItSliBSTy4lWNEkuRcAeHExiPzBHcYc8FyttB48+OnpMmBjPnG0mQW7hz/LnF6XJC7t/PjC0b5GHZuh+5BbTU6Dfv4wXmyQVKgDUEevxijgLfcjxMFsHrJf2kI+uh8Ln66xtiW54Wzj5aU29nJ8bqp0pxlACjmPa8eQ+MTYVtRm7AJRj7p3HnlPGHTpG2dVWuNA2oPC/KEPD8KWWc3tOfh3KIupUyql9h4LyZLe+kX2MFcGrLjITu1H1glgXR9PqAGf7mWeLDtkdyfnaDlTsVRSAAZ0zrRrcEE/yAWt8YWvUTD5Y/NcUvETNoBop8RASGbaPD3WTmKtkzCz2sD4jhCxGycivmWDi+0R8OW5Pl9YLPI7MC8LHaPl8zB500jlR0Zhi2Pr0SnKFgpDFrk84LDE85tLubkDMe/iBC7h+zIZBMmTer4qqrmY954CGbD8NRCMrneLE2v6cB+cZrhb2dbBdKUmMc6T1dNe9zvhZxHagFQuYtrewGmmg1MMVXUXp21vlG/v4/KFkYekxhcC4Uaj1+sPxr8GX1NP8Asp1+3bIuVEXxY3+ELtbtvVPp1lhyXQQUxXZRjdpbBhrodG8uBhYagYG1rHluPpDmmjnbRpPxGZM9t2bxJt6bo1SZaJxQHjp/fKJVoxyue/8AIfnEUsrZtSTCToL+ENWHYt1YXta8VO8el4VlUjT4DT4RLLVhwgtE2dl2e28QCz/OGY7WSctw0fP8iewi9Krn5n1gXGy9nT8Y2rBPZO7XfpC3juNNkO46XsYVhUMTFllaZuBa2htuHidwh0NrgVXINqq7rR21sw3EH84L7J1oVivE7h3jePQ3imuFH3iB3D84loKXLOS2lnU+V7H4QjLJpwXqh8qZSzgQVv8ATnCbiBmU+aRqZTEFDf2RfUQ4yKgK7ctLnxEANsJilV55tPrGVc0de6/xvQDrqTMl4EfZ4ZlF5UB2WNDWjn72ymJUei4O68TMI3p0u3hr490HgTeRKewcqXg2y3Qq7reXKmuBxWWxHrbWBzuudhMuhF+ywK/OH7ZrahKeWeudUljixAtfSw5kcoA7U7cYdMmXlu78/uWyHvBaOq8le57eRpL4fx+zmKU58pAeCYkpXWcFAPstbd3HfBmidZzhJTK7MbCzDU+cLmIYrSmVmlrKmcx1YzDvYWuB3wGwzFStmWmkA5vasQd9zlJNtPhGfLGLana/lbNWD1OWFx/TOjbY4vMwumSWcoqZtyqghii3sXYbu4czflATZXG5x/WEvOzZgALse7KsB6nF3qW65JSzJwVZdy+ZkVRulS242462j3AsSxJSZdJLmSrm7OFPWMf8c0rfyGndARdYOZe/1wBkfvP6h/rNnsVxBlJlpJRQQrT3IOvHqVub8s0MmGGkoEWWwSoq7WYy0zEnzJyD+7Qi10jF0py06sdVGplzSGDdxKqGA8dIGYN0pPSkJOppQX/mSRZvO5OYd2kc7LOQ0e5taOsTq2qn6kinl8hcuR3xCiSZWtszb87G7X7r7oXJm2KzUDo4KsLj/wAcIAV20+ump5DUxk8apkHPGMWWbKeW2oYEfl8Y5t9jb8QiV8Sdt+ndfXziprzjp+li8aZoxy0hSwZLsfL6w302FPNsEUnv4C2usLWysjNNIO7s39THVriXTWXTN2dOXGBxTw6fSAxR5PQEwtT1Si4Pfx8COUE5FJcWvpbU23DugVhzZWywxSZ9lyi1vnGJv5OpPXB71/3DLbh8OBit1JluQR7oI8CLiLDNodOFvIwWxKhLNTMBcPKyHuKW3+UOwGL1i6Ys9dfcPOCtNgST1s6KTwNtR4GJqjCcrcB4wfwWQqjVixAvYaA21jp61Jyfk4rtIVpauZJTtqlgde0GIuRfja4jWhqkmbmAP4ToYFYwGadMZgczOzG++7EnX1gawjKrafIxzsdBQRsKA23wtYdtHOk7mzL+FtR67xB5NvFyH7rt8NezD5vG++AHNFpKE2v8eEVKnFZUs787cl3X7zAStxqbPPaYheCjRYqqkLrKv9UWofydf2b2VlTqeVUOxcTFzCWOyi8w1jdrbt4HdF+tkhVKhQqjcALC3dALY3HklYfLRySwd8qC+YgkkHuGpgjMmvM7TXA5cok+T5CekBJ/t6/KI8McNUIOOb/OJ8drlVMtxm3gcR3wPwHtTlOt9T8IDLXAeOeQrjWJtLmgrcX0JFtbbgQdIo4qpcqwbNbU6AWv3CC9bPRpdiO0O7W4gNRTAAR32PncwmUtnTabnRNJmfdn++EC5m+CGfsm3P6QPmd8Mroz+P1aITrpF6TR2Ghs3A8oJ4HsxMmrmAAvuJva3O8N+H7FyZYzT2z21IJyyx9T6wlZNPcl1Ua0zm1NLkvPL1UsOqaKjOQg04gW43NzvET4viEqYuSipWcns3RSUB3e1x8o6HVTKR3USKKXUzVBCsJS5EHe5Fo2OD1c0ff1IpZX/IpAFNuIabvHlGi/XbW0ufyYFjX6OTU+xk2XpUTJdLn3g6z2vwWUt5h9BDzhfR1JaWFlUIA3faa5nzG/GXTI2ndcrDLTSaSj/Uy1V+Mw9uae8zG1MUK/apjx/vujnvI6Y3Ry3b/ZY4bUoZU3NnQupRBLCshAICgnS19+sa4P0iVi2AY5gLAZdLWvaL+32IdcZRY+yX+I3esKyYzZxYaA3PfYaRtw1qNt/oXXLLGL7Q1NQTnmnXeN3kYGSaXXmT8Ys1Ff1rezbvA1hkwfZ1GUMrktexBy3F/EjjvgXniV9QSjfyV6CgKpY9m+pA5+MW5UgLuH+fjzhkTZdQuszXKumZR2ye2G0uotuNjE2PbMykk9ZTO8zKe3mB3HcR2RyheP1mF2pXbN8eC4QqtGl42aNY6iYTYs7NuRMJHd8zHR0q88m19xvHLcOmZS3l9YasIxHgdx0jFje5cmXHfi9jAssW+Ri/Jq9NT5C14FmZpoCfC0YKefMFparLvpndwLDjYC5hCwXXGjp+/ELYx4ewbtbgDbXnDpQyvuwG1tZl7tLEQj7JbNypTBncznBvbUS1OmtjqxjoFTNzC/yjdpRClI5+SnlbplPEKW+sVqFgpETJXBwVPtLw5jnASoqyjRpitycyk1QS2k6P6fEUzC0qeBo6jst3Oo3+I1jiu0+xVTRTMs5LA7pg1lt+y30NjHbcL2iC6X1hkSqlzkKTArKwsysAykd4MYsuOk9rofLTPlL7P3RLKo7x9A4j0SUc0lpWaVf3QcyeQOo9YVcS6MGQ2lurngBvPeb6L5wgZo5c8i0MmB7Fz5naMtLHcsy9zyJ07MdG2X6NEkWmTLTJvO3ZT9gH+owzzaZJWigFuXAd7HgI0Y4XyJq/wcxoaBqKeomyQJcwEDKQwuupytv0GtiIvbS7SpLW0uzEjS3sgc+8xBtvjOcrkN8jZs1vaIuLLyGphDxOqJJ8TbXcLw26UrSBSb5Nqqszm5JueMMGzA94+EJ0skkDmQPWGbD5sxbIyMh5gXU94MZL2zZ6dLy5DGLVI14kwPkymvYKSTrYAk7+6JBNQN2rtbfqAfC5hzwLFpLJamQ5veX3gebEnd37oqZfbNWTNM8LlgXDtkpzjt2lgm+urW/ZG7zg3JwampiC/bfhm1N/8ACu6CQo5kzV3KD8KEEnxP5RMiSpOoAzfiOrHxY6wu71wZKuqezWRPnzLdUiy0t7UzQ+S7/UCJTg8q+aexnN39lPJR9TA6s2mA0hdxHarv+MZm2wB0qseSWuVLKBwFgPIQtYltYde18oSK/ajQ6wBfEpk58iakxaj8k2NeI7U98LtdtQed42bZx7XdrnkN3rxit+g9d0NSRATV1TzjrElNhDMRofpDJQYKOUFqinWXKLDLcagsNAfUfOKquOCAvDdmWAuQB57/ACEM2B0fVk2TMTYXvwHIQrDaaaDpNlDv6pWH/dmib/W2otpVjyCS/iFEYrm6/BDqVDR52GWZlY+6UYePvWMGUwR8mVprMliCnVrY377XHrHHaLaqdl1rJgP7d/Q3jExMsRmqhv3l1LemXX1jO/Tve9lq1PwWcfwwyJ7od17jwgZeL+J1RcISwe17MCDpxDW0vA+PSemp1jTZqVbWxKp95gtQTbGA8k6mLkqotujNL0ZR6w6oXL2jaNKvHNbLovIe0/n7ohSSqYnUw1YRTo6cM0a36htaRIx7/kZdm65sl30ZiWsOF90N9DX5haObypjSzrui+u03Vj5CAVD+hwxiasuzA2YfHmD3GAOJ1gdcy7+IgBN2iL6sbmK71x4A25xJvx4QjJKrkmGKFW32MMGGbRTFX8V+XLjCZUnMdCPrEtFOmIbqTF+4K8TpszawrK4i4gZXY/OVgZcwqN+4EHxBGsLp2mm5bNLDeK8o9l7YEDK8m44W0K9wuNRFOhul1s6fg20DT6YOQJbC4c37IK7yoO7Sx13XhZ2pxKYy5UPVyjfM5Nnf6gH1MJ9btlPdcklSku+a28k6asR4buEBK3FJswfeM58YjrxX0gqI+S3iFei3A7R58PKFmpuTcxJOqLCKU2feE7LfJvLm2MGKDFCFCsTpoD3QvBtYI0guNYvyaXAeH7i3U1e/WK1BtFMp5yzZZ7SnyYcVPcY0rpdxv3fEQLZDFO9oK4c0dgbbFpiBkNlYAjwIv6jd5QGrNo5h96/pCzgtblpyD7rEDwNj+cVZ9S7nTQfiOg9Yztbe2LYQrsfb8XygNOxCY+714RIKFfedGP7Vh8RHkyVrYZf51t8YHyS6KK60zHfc/wB+EGtlpNqgaWsG3+FuUD1J/wDBUj4GC2zK/wC0X19lt5Xu4AwLbZYxz1vEP2eLjJEZi0Uay5VoG42CZbDhp84KAxPT4Us9gj6J7Tnkidpvl8YGnpbZDn4kDkL+X1jzqe74rHWxhOEcFl+AeZf0BuYAYhhkkzW6lKZZXuZvtBY6a5rH5RknOqC1oR5S8MoP8QH0iaWbe5/3r+UdKw3CMPEkGespp2pYyzNyjU2sCdNLQy0exdEyBhIFmAOpfj3Xi4yq20vgpo5Zh04zkMsixXVBmBN+PG9rRF9jf8JjtFNsfSobrJUH+I/MxP8A6sSP+Unx/ONuHM8a1rYc1o+UV3xYQRDL3xYUxoSFMsyjBGgrGQi0DpRi1LMM8S1Whxl4mk1LNa8CaqjZmstyTugYk08IacAFva3/ACgplhe5vss4RsyiDNOJY8FvYefExbqklk2sAOXCLc2cCIoVEvQk+sP8UkKe2yOlo5SuGuuh42t4boYJVXLcZWFMRwvlv8oBbJYXLr6ppGd0Cy2mZlsdQyLbX9r4QfruiKmDZZmITEO/KTJU24aHWMl62Om9do2/RVNv+4Xwm5fgpiGqpJGW2ZPFJzZvUwkbdbJyKGZKWTNm1IdWYkNLOUqQADlHG/wh6XoTpkQO1ZOlggG56pQL95HfCXD/ACPeVa5kFJRS7WSZfuOUt621gfiWEZt/wtf1AhgruhhzLzU1czneomAZW/8AsQm3oY5PjkyqpJzyagTFmJvUtcEcGUjQg84NN9NiH4vlBOuw5VFzr4k39IDVFMOEdJ2m6Nkp8LarFRNZskp8hVcv3hQEXGumb4Qn7NUCVVTJkMSvWOELD2hfiAdIYlOgKrfABFPEqzbC0OPSXsGmGCQZc15nWmZfMFFsmQi2X9s+kCdiuj+pxRiZZEuShytOYEi+/KijV2sb8ALi53RTa1wXD09gQVEWupUiOoN0L4fIstRXzFc7gXp5V/BHUn4wk9IOzC4bUJKlzWmq8sTQWABALMoF10b2b30jPSfaN+PLNcUUcPkooN9bHju3b7cYJSqgMQo42EWOjTYw4k87M7S5csL2lAJLsdF103KxPlBTbbYE4aJcyXMearlkJZRdXtdfZ4EBv5YjX0i7yTNNJCttHOUtYZQg0BJcEnjZRv8AGF81Vt31hu2V2eTEql5dROaQqSy4ewW7ZlXL29NxJ05Q40/QJSvcpWzGA0OUSmt42gZngx7OOfav71jdKs8Db+aOrV3QnRojn7e5ZFY5byQbqDoRv3i0DdmOiOXU4WtY86ajmXMfqwi2BllwBrrrkHrBeJABszWnK5Jvu3knnzgo1fALZLCKiomCVKltne28EKABqzE7gOf1jqkvolkSpYaqrGU7rqZcpAeQMwG/wilJBJWqvDXhFHMky2IKCYSB2rsoUanQEakxcqeigKBNpZ5mgdoI+XtaXGWYvZ324WhFw3GqmdiMqkM7KHmCUxyJnU65uzY2II3GEZsd19KLWhnraedNfM4lMbZQVNtN/vG4iGRh7rcWl6jLbNawvfQjVf8AOC+12xtRS0cyfIqDNeUM5RpSC6D2yMutwO1/CYT+jvFJ+JVZp2miUBLaZmSWhN1Ki3av+KEP0+TpaL4GWThU1VGUoSd+pP8ABdwbr5iHbC6q0lM9g1tQDcDU7jxjkm2+LVFBWtTrPLhURsxlyge2L7stos4RjkyZIVncsxvroNxsNFsILFguX9WiPXwdbOIrzjz9JjnHLTiZ5n1jz9KNzPrGjwYOzj6nWJQYhQaxPGuQaJ5U0DnFuXOU+9bxEUZZizKtwjTItsM4VS5nvcMBrofSC4Zk4anWF+lrcvIeEX3xcG1zewsIJpAphWTVMTxi3OqmKEHW4tAVMU/CLd5ib7YTvN4PgJUMfQyhGJzARukPr/HLhm256L51dWmekyUq9WiWYNmuua+4W4wF6I2viD/uH/rlxf6Q6SuavJp1qjL6tNZXW5M3av7Ol90ZaWrGJitjmy32KZ1TlXbKGut7WNxx8I6Z0kAfolr7ryf61jl+KU9QlvtCzVYjTrc2Ygcs2ttY6rt/RzJuGFJSNMcmSQqgsxAZSdB3RKXQfk2c16PdoWpq2XLUnqpziW8v3bucqsBuBBI15XEF/wDSEw1epp59hnu8oniVK51B8CrfzGJNgejmd9pSoqUMtJRzqje27j2SV90A6663Ajzpuq+uMmnTtdXmd+QZgFQeNsx8xFaTrSKbD+3x/wDTjfuaf+qVHG+jyd/vWjH/AFl+sdwxjDDX4D1UmxaZTyygvveWEYKTw7SZY5R0YbCVf6UlPNkTZUuQxd2dGQXUHKq5rZiWI3X0vALgoZ/9IWaFSjuL6z/lJhqpahcL2eWZLUXl0yzByM2aAbnmOsmX8ITP9IeeGaklg3ZROcjkrmWq+pRvSHLZibKxXA1klrFpH2aZxMuYihbkeIVxzBET4KPnKpqzOmNMmuzzHN2diSzE8yY9JuBqdNACdw5DkIM4t0d19PNMt6aa1jYPLRpkt+9WUH0NiOIi9svsHPfEaanqJLyg9prK4sepQkuSN4vlK621IgaNEVpHXtj6UYVgRnOO2ZbVLDiXcDq19OrXxMWZ6fpfA7/8R5WYWNiKiSdRfhd1I8Gi7trjtBKVaetGZZgziWFdhZCLEhNwvu8DyjzYvGaBgZFCCgF5mTI6jWykjN5QP/gl88nAqZcpvlYta1i27npbfHYOhVyZFRcAferu/YEAdsNlEk1k07kmfeLrYLnJLAeDX8rQ0dEtGJcmeFNwZinh+DuhEv69BNcHONpB/ttT+/m/1tHV9j//AIVf3U7+qbHItrKgCtqP303+to6xsVMvgSn/AKU/+qbD0CDeiKQDLnTN5uksdwAzH1JHoIRukXFGn187PqspmlItz2Qhymw5lgTfw5CGXoYx1M02nY2ZwsxAfeyghwO+2U+R5QL6S9i56Vb1EqU82VMbPdELspb21IUEjtag2trA0trggR6F8ZPWzaa90KGaq62VlZVa1zpcODb/AAxS2koxK2qpsoCia8qaQABdiHVidLm5S/mYP9Eeys2T1lTPQyi69WktlyvluGZmXetyq2B10MLVfjC1W08l07SJNlyVYHQ5A2YjuzlvGLlcclHWavHUSrlUr2vPlzHS+5jKKZ0t3q5P8JjmexeyRw/aWbKAPVNTzJsk8OrZ5fZ/hN18hziTpunzJVTQTpVxMldY6kHcQ0oi/MHce68dEwOplVsunrFWzZGA5pnyibLPgyD+UQRDiHTMv+95mv8Aw5X9MR4H/wC3S3f8zBTpawxnxR2BFurlD3biy98UcOYJKVWvcDl3nlFaCJiIzLGGaOBMedYO+L0Q5nJW5MWGliMjItE0bLLESIv93jIyGpsDSJ8ukeCWP7JjIyCpspJFqnTx9TF+Un93MexkEmytIdOityta5Gh6lv65cdXFY3P4D8oyMhWTsM550pzC02Tf8D/1COhSatsq68BwHKMjIlfaiCxtdtDPliyTCoJtoFBt3G1x5Qj1KAgk6k7ySSTffcxkZD8fEhB/oyxWaKkyM56mxbJoQGN7kE6jyjpeLTykiYymzKhIOhsQORjyMhGT7gT5bx3EJlTNabOdpkxjqxPLQAAaAAcBpHuymPz6SqQ081pedlRwLFWU30ZWuD3G2nCPYyKYK7PqeimFpaE7yoJ8SIVp00jF5jaXWmRVNhcK0xiw8yo9I9jIANHH+lSqaZiszOb5UlKvcuQNYW/xMx84zo1qGTE5BUkXLKe8FGuLeQ9I9jIL4DXQ4dMj5pdOxsWDTADYXsQpt6iJehioYSJ9rD71eA/B4RkZFfBH9og7YH/bKj99M/raOnbFVTDA1AOnVT+A/FNjIyKAZyDDpzIVdCVZbMrAkEEbiCN0fRGwuJzKiilzJrZ3O9rAX8lAEZGRC2KHTVtBPkS5cuTNaWs3svlsCRrpmtmHkRHMthqphiVLqf1o+RjIyIQcemmsfPTa+7N4DnLi70L4tNMmoQuSquhUWFgWU5racco9IyMiFFXb6ezVr3O5UG4D3QeG/UmF1YyMi0WYY9vGRkWQ/9k="/>
          <p:cNvSpPr>
            <a:spLocks noChangeAspect="1" noChangeArrowheads="1"/>
          </p:cNvSpPr>
          <p:nvPr/>
        </p:nvSpPr>
        <p:spPr bwMode="auto">
          <a:xfrm>
            <a:off x="520700" y="3000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6" name="Picture 10" descr="https://encrypted-tbn2.gstatic.com/images?q=tbn:ANd9GcQccWPveAbbaeDjf23Got8w_7X0IpyxjqWXBCuKtmQwu8zsE2B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491345"/>
            <a:ext cx="2819400" cy="2103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3612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Evaluation-Based Answer</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Answers will vary, but some ideas might include:</a:t>
            </a:r>
          </a:p>
          <a:p>
            <a:pPr marL="0" indent="0">
              <a:buNone/>
            </a:pPr>
            <a:endParaRPr lang="en-US" dirty="0" smtClean="0"/>
          </a:p>
          <a:p>
            <a:r>
              <a:rPr lang="en-US" dirty="0"/>
              <a:t>S</a:t>
            </a:r>
            <a:r>
              <a:rPr lang="en-US" dirty="0" smtClean="0"/>
              <a:t>chool desegregation/civil rights </a:t>
            </a:r>
          </a:p>
          <a:p>
            <a:r>
              <a:rPr lang="en-US" dirty="0" smtClean="0"/>
              <a:t>The importance of math and science education</a:t>
            </a:r>
          </a:p>
          <a:p>
            <a:r>
              <a:rPr lang="en-US" dirty="0" smtClean="0"/>
              <a:t>Etc…..</a:t>
            </a:r>
          </a:p>
          <a:p>
            <a:endParaRPr lang="en-US" dirty="0"/>
          </a:p>
        </p:txBody>
      </p:sp>
    </p:spTree>
    <p:extLst>
      <p:ext uri="{BB962C8B-B14F-4D97-AF65-F5344CB8AC3E}">
        <p14:creationId xmlns:p14="http://schemas.microsoft.com/office/powerpoint/2010/main" val="335310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pPr algn="ctr"/>
            <a:r>
              <a:rPr lang="en-US" dirty="0" smtClean="0"/>
              <a:t>Closure Trivia!!!</a:t>
            </a:r>
            <a:endParaRPr lang="en-US" dirty="0"/>
          </a:p>
        </p:txBody>
      </p:sp>
      <p:sp>
        <p:nvSpPr>
          <p:cNvPr id="3" name="Content Placeholder 2"/>
          <p:cNvSpPr>
            <a:spLocks noGrp="1"/>
          </p:cNvSpPr>
          <p:nvPr>
            <p:ph idx="1"/>
          </p:nvPr>
        </p:nvSpPr>
        <p:spPr>
          <a:xfrm>
            <a:off x="381000" y="1295400"/>
            <a:ext cx="8229600" cy="5410200"/>
          </a:xfrm>
        </p:spPr>
        <p:txBody>
          <a:bodyPr>
            <a:normAutofit fontScale="85000" lnSpcReduction="10000"/>
          </a:bodyPr>
          <a:lstStyle/>
          <a:p>
            <a:pPr marL="0" indent="0" algn="ctr">
              <a:buNone/>
            </a:pPr>
            <a:endParaRPr lang="en-US" sz="3600" dirty="0" smtClean="0"/>
          </a:p>
          <a:p>
            <a:pPr marL="0" indent="0">
              <a:buNone/>
            </a:pPr>
            <a:r>
              <a:rPr lang="en-US" sz="2000" dirty="0" smtClean="0"/>
              <a:t>Question 1:  What Supreme Court case in 1954 declared that separate 	       public schools for white and black students was 	     	     	       unconstitutional?</a:t>
            </a:r>
          </a:p>
          <a:p>
            <a:pPr marL="0" indent="0">
              <a:buNone/>
            </a:pPr>
            <a:endParaRPr lang="en-US" sz="2000" dirty="0" smtClean="0"/>
          </a:p>
          <a:p>
            <a:pPr marL="0" indent="0">
              <a:buNone/>
            </a:pPr>
            <a:r>
              <a:rPr lang="en-US" sz="2000" dirty="0" smtClean="0"/>
              <a:t>Answer:          Brown vs. Board of Education</a:t>
            </a:r>
          </a:p>
          <a:p>
            <a:pPr marL="0" indent="0">
              <a:buNone/>
            </a:pPr>
            <a:endParaRPr lang="en-US" sz="2000" dirty="0"/>
          </a:p>
          <a:p>
            <a:pPr marL="0" indent="0">
              <a:buNone/>
            </a:pPr>
            <a:r>
              <a:rPr lang="en-US" sz="2000" dirty="0" smtClean="0"/>
              <a:t>Question 2:   What was the name of the first satellite launched into space by </a:t>
            </a:r>
          </a:p>
          <a:p>
            <a:pPr marL="0" indent="0">
              <a:buNone/>
            </a:pPr>
            <a:r>
              <a:rPr lang="en-US" sz="2000" dirty="0" smtClean="0"/>
              <a:t>	        The Soviet Union in the 1950s that prompted the US to focus 	        more on math and science in schools?</a:t>
            </a:r>
          </a:p>
          <a:p>
            <a:pPr marL="0" indent="0">
              <a:buNone/>
            </a:pPr>
            <a:endParaRPr lang="en-US" sz="2000" dirty="0" smtClean="0"/>
          </a:p>
          <a:p>
            <a:pPr marL="0" indent="0">
              <a:buNone/>
            </a:pPr>
            <a:r>
              <a:rPr lang="en-US" sz="2000" dirty="0" smtClean="0"/>
              <a:t>Answer: 	           Sputnik</a:t>
            </a:r>
          </a:p>
          <a:p>
            <a:pPr marL="0" indent="0">
              <a:buNone/>
            </a:pPr>
            <a:endParaRPr lang="en-US" sz="2000" dirty="0"/>
          </a:p>
          <a:p>
            <a:pPr marL="0" indent="0">
              <a:buNone/>
            </a:pPr>
            <a:r>
              <a:rPr lang="en-US" sz="2000" dirty="0" smtClean="0"/>
              <a:t>Question 3:     What was the name of the educator who was an 		          advocate of the “alternative/progressive movement” and 	          whose educational philosophy was scrutinized by many?</a:t>
            </a:r>
          </a:p>
          <a:p>
            <a:pPr marL="0" indent="0">
              <a:buNone/>
            </a:pPr>
            <a:endParaRPr lang="en-US" sz="2000" dirty="0" smtClean="0"/>
          </a:p>
          <a:p>
            <a:pPr marL="0" indent="0">
              <a:buNone/>
            </a:pPr>
            <a:r>
              <a:rPr lang="en-US" sz="2000" dirty="0" smtClean="0"/>
              <a:t>Answer: 	            A.S. Neill</a:t>
            </a:r>
            <a:endParaRPr lang="en-US" sz="2000" dirty="0"/>
          </a:p>
        </p:txBody>
      </p:sp>
      <p:sp>
        <p:nvSpPr>
          <p:cNvPr id="4" name="Rectangle 3"/>
          <p:cNvSpPr/>
          <p:nvPr/>
        </p:nvSpPr>
        <p:spPr>
          <a:xfrm>
            <a:off x="1731818" y="1752600"/>
            <a:ext cx="6781800" cy="7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94164" y="2667000"/>
            <a:ext cx="3276600" cy="5264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745673" y="3338945"/>
            <a:ext cx="6858000" cy="838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745673" y="4343400"/>
            <a:ext cx="3276600" cy="5264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794164" y="5036127"/>
            <a:ext cx="6858000" cy="838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731818" y="5902036"/>
            <a:ext cx="3311236" cy="5264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423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grpId="0" nodeType="clickEffect">
                                  <p:stCondLst>
                                    <p:cond delay="0"/>
                                  </p:stCondLst>
                                  <p:childTnLst>
                                    <p:animEffect transition="out" filter="wipe(down)">
                                      <p:cBhvr>
                                        <p:cTn id="11" dur="180" accel="50000">
                                          <p:stCondLst>
                                            <p:cond delay="1820"/>
                                          </p:stCondLst>
                                        </p:cTn>
                                        <p:tgtEl>
                                          <p:spTgt spid="5"/>
                                        </p:tgtEl>
                                      </p:cBhvr>
                                    </p:animEffect>
                                    <p:anim calcmode="lin" valueType="num">
                                      <p:cBhvr>
                                        <p:cTn id="12"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19" dur="26">
                                          <p:stCondLst>
                                            <p:cond delay="620"/>
                                          </p:stCondLst>
                                        </p:cTn>
                                        <p:tgtEl>
                                          <p:spTgt spid="5"/>
                                        </p:tgtEl>
                                      </p:cBhvr>
                                      <p:to x="100000" y="60000"/>
                                    </p:animScale>
                                    <p:animScale>
                                      <p:cBhvr>
                                        <p:cTn id="20" dur="166" decel="50000">
                                          <p:stCondLst>
                                            <p:cond delay="64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set>
                                      <p:cBhvr>
                                        <p:cTn id="27" dur="1" fill="hold">
                                          <p:stCondLst>
                                            <p:cond delay="19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0" nodeType="clickEffect">
                                  <p:stCondLst>
                                    <p:cond delay="0"/>
                                  </p:stCondLst>
                                  <p:childTnLst>
                                    <p:animEffect transition="out" filter="barn(inVertical)">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5" presetClass="exit" presetSubtype="0" fill="hold" grpId="0" nodeType="clickEffect">
                                  <p:stCondLst>
                                    <p:cond delay="0"/>
                                  </p:stCondLst>
                                  <p:childTnLst>
                                    <p:animEffect transition="out" filter="fade">
                                      <p:cBhvr>
                                        <p:cTn id="41" dur="2000"/>
                                        <p:tgtEl>
                                          <p:spTgt spid="8"/>
                                        </p:tgtEl>
                                      </p:cBhvr>
                                    </p:animEffect>
                                    <p:anim calcmode="lin" valueType="num">
                                      <p:cBhvr>
                                        <p:cTn id="42" dur="2000"/>
                                        <p:tgtEl>
                                          <p:spTgt spid="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2000"/>
                                        <p:tgtEl>
                                          <p:spTgt spid="8"/>
                                        </p:tgtEl>
                                        <p:attrNameLst>
                                          <p:attrName>ppt_h</p:attrName>
                                        </p:attrNameLst>
                                      </p:cBhvr>
                                      <p:tavLst>
                                        <p:tav tm="0">
                                          <p:val>
                                            <p:strVal val="ppt_h"/>
                                          </p:val>
                                        </p:tav>
                                        <p:tav tm="100000">
                                          <p:val>
                                            <p:strVal val="ppt_h"/>
                                          </p:val>
                                        </p:tav>
                                      </p:tavLst>
                                    </p:anim>
                                    <p:set>
                                      <p:cBhvr>
                                        <p:cTn id="44" dur="1" fill="hold">
                                          <p:stCondLst>
                                            <p:cond delay="1999"/>
                                          </p:stCondLst>
                                        </p:cTn>
                                        <p:tgtEl>
                                          <p:spTgt spid="8"/>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1" presetClass="exit" presetSubtype="1" fill="hold" grpId="0" nodeType="clickEffect">
                                  <p:stCondLst>
                                    <p:cond delay="0"/>
                                  </p:stCondLst>
                                  <p:childTnLst>
                                    <p:animEffect transition="out" filter="wheel(1)">
                                      <p:cBhvr>
                                        <p:cTn id="48" dur="2000"/>
                                        <p:tgtEl>
                                          <p:spTgt spid="9"/>
                                        </p:tgtEl>
                                      </p:cBhvr>
                                    </p:animEffect>
                                    <p:set>
                                      <p:cBhvr>
                                        <p:cTn id="49"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3124200" cy="1371600"/>
          </a:xfrm>
        </p:spPr>
        <p:txBody>
          <a:bodyPr>
            <a:normAutofit/>
          </a:bodyPr>
          <a:lstStyle/>
          <a:p>
            <a:pPr algn="ctr"/>
            <a:r>
              <a:rPr lang="en-US" dirty="0" smtClean="0"/>
              <a:t>Sources</a:t>
            </a:r>
            <a:endParaRPr lang="en-US" dirty="0"/>
          </a:p>
        </p:txBody>
      </p:sp>
      <p:sp>
        <p:nvSpPr>
          <p:cNvPr id="3" name="Content Placeholder 2"/>
          <p:cNvSpPr>
            <a:spLocks noGrp="1"/>
          </p:cNvSpPr>
          <p:nvPr>
            <p:ph idx="1"/>
          </p:nvPr>
        </p:nvSpPr>
        <p:spPr>
          <a:xfrm>
            <a:off x="457200" y="1371600"/>
            <a:ext cx="8229600" cy="5638800"/>
          </a:xfrm>
        </p:spPr>
        <p:txBody>
          <a:bodyPr>
            <a:normAutofit fontScale="40000" lnSpcReduction="20000"/>
          </a:bodyPr>
          <a:lstStyle/>
          <a:p>
            <a:r>
              <a:rPr lang="en-US" dirty="0" smtClean="0">
                <a:solidFill>
                  <a:schemeClr val="tx1"/>
                </a:solidFill>
              </a:rPr>
              <a:t>Historical Foundations of Education, by: Janice B. </a:t>
            </a:r>
            <a:r>
              <a:rPr lang="en-US" dirty="0" err="1" smtClean="0">
                <a:solidFill>
                  <a:schemeClr val="tx1"/>
                </a:solidFill>
              </a:rPr>
              <a:t>Theie</a:t>
            </a:r>
            <a:endParaRPr lang="en-US" dirty="0" smtClean="0">
              <a:solidFill>
                <a:schemeClr val="tx1"/>
              </a:solidFill>
            </a:endParaRPr>
          </a:p>
          <a:p>
            <a:r>
              <a:rPr lang="en-US" dirty="0">
                <a:solidFill>
                  <a:schemeClr val="tx1"/>
                </a:solidFill>
              </a:rPr>
              <a:t>https://www.google.com/search?q=a.s.+</a:t>
            </a:r>
            <a:r>
              <a:rPr lang="en-US" dirty="0" smtClean="0">
                <a:solidFill>
                  <a:schemeClr val="tx1"/>
                </a:solidFill>
              </a:rPr>
              <a:t>neill&amp;hl=en&amp;source=lnms&amp;tbm=isch&amp;sa=X&amp;ei=wuVeUZ65H8OlqgHNwoGYBw&amp;sqi=2&amp;ved=0CAcQ_AUoAQ&amp;biw=1024&amp;bih=628</a:t>
            </a:r>
          </a:p>
          <a:p>
            <a:r>
              <a:rPr lang="en-US" dirty="0">
                <a:solidFill>
                  <a:schemeClr val="tx1"/>
                </a:solidFill>
              </a:rPr>
              <a:t>http://www.google.com/</a:t>
            </a:r>
            <a:r>
              <a:rPr lang="en-US" dirty="0" err="1">
                <a:solidFill>
                  <a:schemeClr val="tx1"/>
                </a:solidFill>
              </a:rPr>
              <a:t>search?hl</a:t>
            </a:r>
            <a:r>
              <a:rPr lang="en-US" dirty="0">
                <a:solidFill>
                  <a:schemeClr val="tx1"/>
                </a:solidFill>
              </a:rPr>
              <a:t>=</a:t>
            </a:r>
            <a:r>
              <a:rPr lang="en-US" dirty="0" err="1">
                <a:solidFill>
                  <a:schemeClr val="tx1"/>
                </a:solidFill>
              </a:rPr>
              <a:t>en&amp;gs_rn</a:t>
            </a:r>
            <a:r>
              <a:rPr lang="en-US" dirty="0">
                <a:solidFill>
                  <a:schemeClr val="tx1"/>
                </a:solidFill>
              </a:rPr>
              <a:t>=8&amp;gs_ri=</a:t>
            </a:r>
            <a:r>
              <a:rPr lang="en-US" dirty="0" err="1">
                <a:solidFill>
                  <a:schemeClr val="tx1"/>
                </a:solidFill>
              </a:rPr>
              <a:t>psy-ab&amp;cp</a:t>
            </a:r>
            <a:r>
              <a:rPr lang="en-US" dirty="0">
                <a:solidFill>
                  <a:schemeClr val="tx1"/>
                </a:solidFill>
              </a:rPr>
              <a:t>=13&amp;gs_id=1q&amp;xhr=</a:t>
            </a:r>
            <a:r>
              <a:rPr lang="en-US" dirty="0" err="1">
                <a:solidFill>
                  <a:schemeClr val="tx1"/>
                </a:solidFill>
              </a:rPr>
              <a:t>t&amp;q</a:t>
            </a:r>
            <a:r>
              <a:rPr lang="en-US" dirty="0">
                <a:solidFill>
                  <a:schemeClr val="tx1"/>
                </a:solidFill>
              </a:rPr>
              <a:t>=</a:t>
            </a:r>
            <a:r>
              <a:rPr lang="en-US" dirty="0" err="1">
                <a:solidFill>
                  <a:schemeClr val="tx1"/>
                </a:solidFill>
              </a:rPr>
              <a:t>what+is+sputnik&amp;biw</a:t>
            </a:r>
            <a:r>
              <a:rPr lang="en-US" dirty="0">
                <a:solidFill>
                  <a:schemeClr val="tx1"/>
                </a:solidFill>
              </a:rPr>
              <a:t>=1366&amp;bih=628&amp;bav=on.2,or.r_qf.&amp;bvm=bv.44770516,d.b2I&amp;wrapid=tljp1365275065998030&amp;um=1&amp;ie=UTF-8&amp;tbm=</a:t>
            </a:r>
            <a:r>
              <a:rPr lang="en-US" dirty="0" err="1">
                <a:solidFill>
                  <a:schemeClr val="tx1"/>
                </a:solidFill>
              </a:rPr>
              <a:t>isch&amp;source</a:t>
            </a:r>
            <a:r>
              <a:rPr lang="en-US" dirty="0">
                <a:solidFill>
                  <a:schemeClr val="tx1"/>
                </a:solidFill>
              </a:rPr>
              <a:t>=</a:t>
            </a:r>
            <a:r>
              <a:rPr lang="en-US" dirty="0" err="1">
                <a:solidFill>
                  <a:schemeClr val="tx1"/>
                </a:solidFill>
              </a:rPr>
              <a:t>og&amp;sa</a:t>
            </a:r>
            <a:r>
              <a:rPr lang="en-US" dirty="0">
                <a:solidFill>
                  <a:schemeClr val="tx1"/>
                </a:solidFill>
              </a:rPr>
              <a:t>=</a:t>
            </a:r>
            <a:r>
              <a:rPr lang="en-US" dirty="0" err="1">
                <a:solidFill>
                  <a:schemeClr val="tx1"/>
                </a:solidFill>
              </a:rPr>
              <a:t>N&amp;tab</a:t>
            </a:r>
            <a:r>
              <a:rPr lang="en-US" dirty="0">
                <a:solidFill>
                  <a:schemeClr val="tx1"/>
                </a:solidFill>
              </a:rPr>
              <a:t>=</a:t>
            </a:r>
            <a:r>
              <a:rPr lang="en-US" dirty="0" err="1">
                <a:solidFill>
                  <a:schemeClr val="tx1"/>
                </a:solidFill>
              </a:rPr>
              <a:t>wi&amp;ei</a:t>
            </a:r>
            <a:r>
              <a:rPr lang="en-US" dirty="0">
                <a:solidFill>
                  <a:schemeClr val="tx1"/>
                </a:solidFill>
              </a:rPr>
              <a:t>=y3FgUZbjEeOz2QXck4C4Dw#um=1&amp;hl=</a:t>
            </a:r>
            <a:r>
              <a:rPr lang="en-US" dirty="0" err="1">
                <a:solidFill>
                  <a:schemeClr val="tx1"/>
                </a:solidFill>
              </a:rPr>
              <a:t>en&amp;tbm</a:t>
            </a:r>
            <a:r>
              <a:rPr lang="en-US" dirty="0">
                <a:solidFill>
                  <a:schemeClr val="tx1"/>
                </a:solidFill>
              </a:rPr>
              <a:t>=</a:t>
            </a:r>
            <a:r>
              <a:rPr lang="en-US" dirty="0" err="1">
                <a:solidFill>
                  <a:schemeClr val="tx1"/>
                </a:solidFill>
              </a:rPr>
              <a:t>isch&amp;sa</a:t>
            </a:r>
            <a:r>
              <a:rPr lang="en-US" dirty="0">
                <a:solidFill>
                  <a:schemeClr val="tx1"/>
                </a:solidFill>
              </a:rPr>
              <a:t>=1&amp;q=</a:t>
            </a:r>
            <a:r>
              <a:rPr lang="en-US" dirty="0" err="1">
                <a:solidFill>
                  <a:schemeClr val="tx1"/>
                </a:solidFill>
              </a:rPr>
              <a:t>great+depression&amp;oq</a:t>
            </a:r>
            <a:r>
              <a:rPr lang="en-US" dirty="0">
                <a:solidFill>
                  <a:schemeClr val="tx1"/>
                </a:solidFill>
              </a:rPr>
              <a:t>=</a:t>
            </a:r>
            <a:r>
              <a:rPr lang="en-US" dirty="0" err="1">
                <a:solidFill>
                  <a:schemeClr val="tx1"/>
                </a:solidFill>
              </a:rPr>
              <a:t>great+depression&amp;gs_l</a:t>
            </a:r>
            <a:r>
              <a:rPr lang="en-US" dirty="0">
                <a:solidFill>
                  <a:schemeClr val="tx1"/>
                </a:solidFill>
              </a:rPr>
              <a:t>=img.3..0l10.2005.4569.0.4878.16.8.0.8.8.0.117.577.7j1.8.0...0.0...1c.1.8.img.8E8gA6KqHhg&amp;bav=on.2,or.r_qf.&amp;</a:t>
            </a:r>
            <a:r>
              <a:rPr lang="en-US" dirty="0" smtClean="0">
                <a:solidFill>
                  <a:schemeClr val="tx1"/>
                </a:solidFill>
              </a:rPr>
              <a:t>bvm=bv.44770516,d.b2I&amp;fp=d685bf2bd76b56cc&amp;biw=1366&amp;bih=628</a:t>
            </a:r>
          </a:p>
          <a:p>
            <a:r>
              <a:rPr lang="en-US" dirty="0">
                <a:solidFill>
                  <a:schemeClr val="tx1"/>
                </a:solidFill>
              </a:rPr>
              <a:t>http://www.google.com/</a:t>
            </a:r>
            <a:r>
              <a:rPr lang="en-US" dirty="0" err="1">
                <a:solidFill>
                  <a:schemeClr val="tx1"/>
                </a:solidFill>
              </a:rPr>
              <a:t>search?hl</a:t>
            </a:r>
            <a:r>
              <a:rPr lang="en-US" dirty="0">
                <a:solidFill>
                  <a:schemeClr val="tx1"/>
                </a:solidFill>
              </a:rPr>
              <a:t>=</a:t>
            </a:r>
            <a:r>
              <a:rPr lang="en-US" dirty="0" err="1">
                <a:solidFill>
                  <a:schemeClr val="tx1"/>
                </a:solidFill>
              </a:rPr>
              <a:t>en&amp;gs_rn</a:t>
            </a:r>
            <a:r>
              <a:rPr lang="en-US" dirty="0">
                <a:solidFill>
                  <a:schemeClr val="tx1"/>
                </a:solidFill>
              </a:rPr>
              <a:t>=8&amp;gs_ri=</a:t>
            </a:r>
            <a:r>
              <a:rPr lang="en-US" dirty="0" err="1">
                <a:solidFill>
                  <a:schemeClr val="tx1"/>
                </a:solidFill>
              </a:rPr>
              <a:t>psy-ab&amp;cp</a:t>
            </a:r>
            <a:r>
              <a:rPr lang="en-US" dirty="0">
                <a:solidFill>
                  <a:schemeClr val="tx1"/>
                </a:solidFill>
              </a:rPr>
              <a:t>=13&amp;gs_id=1q&amp;xhr=</a:t>
            </a:r>
            <a:r>
              <a:rPr lang="en-US" dirty="0" err="1">
                <a:solidFill>
                  <a:schemeClr val="tx1"/>
                </a:solidFill>
              </a:rPr>
              <a:t>t&amp;q</a:t>
            </a:r>
            <a:r>
              <a:rPr lang="en-US" dirty="0">
                <a:solidFill>
                  <a:schemeClr val="tx1"/>
                </a:solidFill>
              </a:rPr>
              <a:t>=</a:t>
            </a:r>
            <a:r>
              <a:rPr lang="en-US" dirty="0" err="1">
                <a:solidFill>
                  <a:schemeClr val="tx1"/>
                </a:solidFill>
              </a:rPr>
              <a:t>what+is+sputnik&amp;biw</a:t>
            </a:r>
            <a:r>
              <a:rPr lang="en-US" dirty="0">
                <a:solidFill>
                  <a:schemeClr val="tx1"/>
                </a:solidFill>
              </a:rPr>
              <a:t>=1366&amp;bih=628&amp;bav=on.2,or.r_qf.&amp;bvm=bv.44770516,d.b2I&amp;wrapid=tljp1365275065998030&amp;um=1&amp;ie=UTF-8&amp;tbm=</a:t>
            </a:r>
            <a:r>
              <a:rPr lang="en-US" dirty="0" err="1">
                <a:solidFill>
                  <a:schemeClr val="tx1"/>
                </a:solidFill>
              </a:rPr>
              <a:t>isch&amp;source</a:t>
            </a:r>
            <a:r>
              <a:rPr lang="en-US" dirty="0">
                <a:solidFill>
                  <a:schemeClr val="tx1"/>
                </a:solidFill>
              </a:rPr>
              <a:t>=</a:t>
            </a:r>
            <a:r>
              <a:rPr lang="en-US" dirty="0" err="1">
                <a:solidFill>
                  <a:schemeClr val="tx1"/>
                </a:solidFill>
              </a:rPr>
              <a:t>og&amp;sa</a:t>
            </a:r>
            <a:r>
              <a:rPr lang="en-US" dirty="0">
                <a:solidFill>
                  <a:schemeClr val="tx1"/>
                </a:solidFill>
              </a:rPr>
              <a:t>=</a:t>
            </a:r>
            <a:r>
              <a:rPr lang="en-US" dirty="0" err="1">
                <a:solidFill>
                  <a:schemeClr val="tx1"/>
                </a:solidFill>
              </a:rPr>
              <a:t>N&amp;tab</a:t>
            </a:r>
            <a:r>
              <a:rPr lang="en-US" dirty="0">
                <a:solidFill>
                  <a:schemeClr val="tx1"/>
                </a:solidFill>
              </a:rPr>
              <a:t>=</a:t>
            </a:r>
            <a:r>
              <a:rPr lang="en-US" dirty="0" err="1">
                <a:solidFill>
                  <a:schemeClr val="tx1"/>
                </a:solidFill>
              </a:rPr>
              <a:t>wi&amp;ei</a:t>
            </a:r>
            <a:r>
              <a:rPr lang="en-US" dirty="0">
                <a:solidFill>
                  <a:schemeClr val="tx1"/>
                </a:solidFill>
              </a:rPr>
              <a:t>=y3FgUZbjEeOz2QXck4C4Dw#um=1&amp;hl=</a:t>
            </a:r>
            <a:r>
              <a:rPr lang="en-US" dirty="0" err="1">
                <a:solidFill>
                  <a:schemeClr val="tx1"/>
                </a:solidFill>
              </a:rPr>
              <a:t>en&amp;tbm</a:t>
            </a:r>
            <a:r>
              <a:rPr lang="en-US" dirty="0">
                <a:solidFill>
                  <a:schemeClr val="tx1"/>
                </a:solidFill>
              </a:rPr>
              <a:t>=</a:t>
            </a:r>
            <a:r>
              <a:rPr lang="en-US" dirty="0" err="1">
                <a:solidFill>
                  <a:schemeClr val="tx1"/>
                </a:solidFill>
              </a:rPr>
              <a:t>isch&amp;sa</a:t>
            </a:r>
            <a:r>
              <a:rPr lang="en-US" dirty="0">
                <a:solidFill>
                  <a:schemeClr val="tx1"/>
                </a:solidFill>
              </a:rPr>
              <a:t>=1&amp;q=</a:t>
            </a:r>
            <a:r>
              <a:rPr lang="en-US" dirty="0" err="1">
                <a:solidFill>
                  <a:schemeClr val="tx1"/>
                </a:solidFill>
              </a:rPr>
              <a:t>schools+during+the+great+depression&amp;oq</a:t>
            </a:r>
            <a:r>
              <a:rPr lang="en-US" dirty="0">
                <a:solidFill>
                  <a:schemeClr val="tx1"/>
                </a:solidFill>
              </a:rPr>
              <a:t>=</a:t>
            </a:r>
            <a:r>
              <a:rPr lang="en-US" dirty="0" err="1">
                <a:solidFill>
                  <a:schemeClr val="tx1"/>
                </a:solidFill>
              </a:rPr>
              <a:t>schools+during+the+great+depression&amp;gs_l</a:t>
            </a:r>
            <a:r>
              <a:rPr lang="en-US" dirty="0">
                <a:solidFill>
                  <a:schemeClr val="tx1"/>
                </a:solidFill>
              </a:rPr>
              <a:t>=img.3..0.161236.162756.4.163662.7.7.0.0.0.0.80.348.7.7.0...0.0...1c.1.8.img.aOCFsWs-7ms&amp;bav=on.2,or.r_qf.&amp;</a:t>
            </a:r>
            <a:r>
              <a:rPr lang="en-US" dirty="0" smtClean="0">
                <a:solidFill>
                  <a:schemeClr val="tx1"/>
                </a:solidFill>
              </a:rPr>
              <a:t>bvm=bv.44770516,d.b2I&amp;fp=d685bf2bd76b56cc&amp;biw=1366&amp;bih=628</a:t>
            </a:r>
          </a:p>
          <a:p>
            <a:r>
              <a:rPr lang="en-US" dirty="0">
                <a:solidFill>
                  <a:schemeClr val="tx1"/>
                </a:solidFill>
              </a:rPr>
              <a:t>https://www.google.com/</a:t>
            </a:r>
            <a:r>
              <a:rPr lang="en-US" dirty="0" err="1">
                <a:solidFill>
                  <a:schemeClr val="tx1"/>
                </a:solidFill>
              </a:rPr>
              <a:t>search?hl</a:t>
            </a:r>
            <a:r>
              <a:rPr lang="en-US" dirty="0">
                <a:solidFill>
                  <a:schemeClr val="tx1"/>
                </a:solidFill>
              </a:rPr>
              <a:t>=</a:t>
            </a:r>
            <a:r>
              <a:rPr lang="en-US" dirty="0" err="1">
                <a:solidFill>
                  <a:schemeClr val="tx1"/>
                </a:solidFill>
              </a:rPr>
              <a:t>en&amp;site</a:t>
            </a:r>
            <a:r>
              <a:rPr lang="en-US" dirty="0">
                <a:solidFill>
                  <a:schemeClr val="tx1"/>
                </a:solidFill>
              </a:rPr>
              <a:t>=</a:t>
            </a:r>
            <a:r>
              <a:rPr lang="en-US" dirty="0" err="1">
                <a:solidFill>
                  <a:schemeClr val="tx1"/>
                </a:solidFill>
              </a:rPr>
              <a:t>imghp&amp;tbm</a:t>
            </a:r>
            <a:r>
              <a:rPr lang="en-US" dirty="0">
                <a:solidFill>
                  <a:schemeClr val="tx1"/>
                </a:solidFill>
              </a:rPr>
              <a:t>=</a:t>
            </a:r>
            <a:r>
              <a:rPr lang="en-US" dirty="0" err="1">
                <a:solidFill>
                  <a:schemeClr val="tx1"/>
                </a:solidFill>
              </a:rPr>
              <a:t>isch&amp;source</a:t>
            </a:r>
            <a:r>
              <a:rPr lang="en-US" dirty="0">
                <a:solidFill>
                  <a:schemeClr val="tx1"/>
                </a:solidFill>
              </a:rPr>
              <a:t>=</a:t>
            </a:r>
            <a:r>
              <a:rPr lang="en-US" dirty="0" err="1">
                <a:solidFill>
                  <a:schemeClr val="tx1"/>
                </a:solidFill>
              </a:rPr>
              <a:t>hp&amp;biw</a:t>
            </a:r>
            <a:r>
              <a:rPr lang="en-US" dirty="0">
                <a:solidFill>
                  <a:schemeClr val="tx1"/>
                </a:solidFill>
              </a:rPr>
              <a:t>=1024&amp;bih=628&amp;q=</a:t>
            </a:r>
            <a:r>
              <a:rPr lang="en-US" dirty="0" err="1">
                <a:solidFill>
                  <a:schemeClr val="tx1"/>
                </a:solidFill>
              </a:rPr>
              <a:t>progressive+schools&amp;oq</a:t>
            </a:r>
            <a:r>
              <a:rPr lang="en-US" dirty="0">
                <a:solidFill>
                  <a:schemeClr val="tx1"/>
                </a:solidFill>
              </a:rPr>
              <a:t>=</a:t>
            </a:r>
            <a:r>
              <a:rPr lang="en-US" dirty="0" err="1">
                <a:solidFill>
                  <a:schemeClr val="tx1"/>
                </a:solidFill>
              </a:rPr>
              <a:t>progressive+schools&amp;gs_l</a:t>
            </a:r>
            <a:r>
              <a:rPr lang="en-US" dirty="0">
                <a:solidFill>
                  <a:schemeClr val="tx1"/>
                </a:solidFill>
              </a:rPr>
              <a:t>=img.3..0l3j0i24l7.1036.3806.0.3955.19.18.0.1.1.0.117.1162.16j2.18.0...0.0...1ac.1.8.img.NrOS6cLot1I#hl=</a:t>
            </a:r>
            <a:r>
              <a:rPr lang="en-US" dirty="0" err="1">
                <a:solidFill>
                  <a:schemeClr val="tx1"/>
                </a:solidFill>
              </a:rPr>
              <a:t>en&amp;site</a:t>
            </a:r>
            <a:r>
              <a:rPr lang="en-US" dirty="0">
                <a:solidFill>
                  <a:schemeClr val="tx1"/>
                </a:solidFill>
              </a:rPr>
              <a:t>=</a:t>
            </a:r>
            <a:r>
              <a:rPr lang="en-US" dirty="0" err="1">
                <a:solidFill>
                  <a:schemeClr val="tx1"/>
                </a:solidFill>
              </a:rPr>
              <a:t>imghp&amp;tbm</a:t>
            </a:r>
            <a:r>
              <a:rPr lang="en-US" dirty="0">
                <a:solidFill>
                  <a:schemeClr val="tx1"/>
                </a:solidFill>
              </a:rPr>
              <a:t>=</a:t>
            </a:r>
            <a:r>
              <a:rPr lang="en-US" dirty="0" err="1">
                <a:solidFill>
                  <a:schemeClr val="tx1"/>
                </a:solidFill>
              </a:rPr>
              <a:t>isch&amp;sa</a:t>
            </a:r>
            <a:r>
              <a:rPr lang="en-US" dirty="0">
                <a:solidFill>
                  <a:schemeClr val="tx1"/>
                </a:solidFill>
              </a:rPr>
              <a:t>=1&amp;q=</a:t>
            </a:r>
            <a:r>
              <a:rPr lang="en-US" dirty="0" err="1">
                <a:solidFill>
                  <a:schemeClr val="tx1"/>
                </a:solidFill>
              </a:rPr>
              <a:t>school&amp;oq</a:t>
            </a:r>
            <a:r>
              <a:rPr lang="en-US" dirty="0">
                <a:solidFill>
                  <a:schemeClr val="tx1"/>
                </a:solidFill>
              </a:rPr>
              <a:t>=</a:t>
            </a:r>
            <a:r>
              <a:rPr lang="en-US" dirty="0" err="1">
                <a:solidFill>
                  <a:schemeClr val="tx1"/>
                </a:solidFill>
              </a:rPr>
              <a:t>school&amp;gs_l</a:t>
            </a:r>
            <a:r>
              <a:rPr lang="en-US" dirty="0">
                <a:solidFill>
                  <a:schemeClr val="tx1"/>
                </a:solidFill>
              </a:rPr>
              <a:t>=img.3..0l10.30319.30963.0.31128.6.4.0.2.2.0.91.243.4.4.0...0.0...1c.1.8.img.Hx72GNxvzfU&amp;bav=on.2,or.r_cp.r_qf.&amp;</a:t>
            </a:r>
            <a:r>
              <a:rPr lang="en-US" dirty="0" smtClean="0">
                <a:solidFill>
                  <a:schemeClr val="tx1"/>
                </a:solidFill>
              </a:rPr>
              <a:t>bvm=bv.44990110,d.b2I&amp;fp=6a564f17edd89819&amp;biw=1024&amp;bih=628</a:t>
            </a:r>
            <a:r>
              <a:rPr lang="en-US" dirty="0">
                <a:solidFill>
                  <a:schemeClr val="tx1"/>
                </a:solidFill>
              </a:rPr>
              <a:t> </a:t>
            </a:r>
          </a:p>
          <a:p>
            <a:r>
              <a:rPr lang="en-US" dirty="0">
                <a:solidFill>
                  <a:schemeClr val="tx1"/>
                </a:solidFill>
              </a:rPr>
              <a:t>https://www.google.com/</a:t>
            </a:r>
            <a:r>
              <a:rPr lang="en-US" dirty="0" err="1">
                <a:solidFill>
                  <a:schemeClr val="tx1"/>
                </a:solidFill>
              </a:rPr>
              <a:t>search?hl</a:t>
            </a:r>
            <a:r>
              <a:rPr lang="en-US" dirty="0">
                <a:solidFill>
                  <a:schemeClr val="tx1"/>
                </a:solidFill>
              </a:rPr>
              <a:t>=</a:t>
            </a:r>
            <a:r>
              <a:rPr lang="en-US" dirty="0" err="1">
                <a:solidFill>
                  <a:schemeClr val="tx1"/>
                </a:solidFill>
              </a:rPr>
              <a:t>en&amp;site</a:t>
            </a:r>
            <a:r>
              <a:rPr lang="en-US" dirty="0">
                <a:solidFill>
                  <a:schemeClr val="tx1"/>
                </a:solidFill>
              </a:rPr>
              <a:t>=</a:t>
            </a:r>
            <a:r>
              <a:rPr lang="en-US" dirty="0" err="1">
                <a:solidFill>
                  <a:schemeClr val="tx1"/>
                </a:solidFill>
              </a:rPr>
              <a:t>imghp&amp;tbm</a:t>
            </a:r>
            <a:r>
              <a:rPr lang="en-US" dirty="0">
                <a:solidFill>
                  <a:schemeClr val="tx1"/>
                </a:solidFill>
              </a:rPr>
              <a:t>=</a:t>
            </a:r>
            <a:r>
              <a:rPr lang="en-US" dirty="0" err="1">
                <a:solidFill>
                  <a:schemeClr val="tx1"/>
                </a:solidFill>
              </a:rPr>
              <a:t>isch&amp;sa</a:t>
            </a:r>
            <a:r>
              <a:rPr lang="en-US" dirty="0">
                <a:solidFill>
                  <a:schemeClr val="tx1"/>
                </a:solidFill>
              </a:rPr>
              <a:t>=1&amp;q=public+education+in+the+1950s&amp;oq=public+education+in+the+1950s&amp;gs_l=img.3..0i24.903004.910554.2.910931.29.17.0.12.12.0.190.1195.15j2.17.0...0.0...</a:t>
            </a:r>
            <a:r>
              <a:rPr lang="en-US" dirty="0" smtClean="0">
                <a:solidFill>
                  <a:schemeClr val="tx1"/>
                </a:solidFill>
              </a:rPr>
              <a:t>1c.1.8.img.N8TzeYkraBI&amp;biw=1024&amp;bih=628&amp;cad=</a:t>
            </a:r>
            <a:r>
              <a:rPr lang="en-US" dirty="0" err="1" smtClean="0">
                <a:solidFill>
                  <a:schemeClr val="tx1"/>
                </a:solidFill>
              </a:rPr>
              <a:t>cbv&amp;sei</a:t>
            </a:r>
            <a:r>
              <a:rPr lang="en-US" dirty="0" smtClean="0">
                <a:solidFill>
                  <a:schemeClr val="tx1"/>
                </a:solidFill>
              </a:rPr>
              <a:t>=jilkUZX_KYiV8AHF8oHICw</a:t>
            </a:r>
            <a:endParaRPr lang="en-US" dirty="0">
              <a:solidFill>
                <a:schemeClr val="tx1"/>
              </a:solidFill>
            </a:endParaRPr>
          </a:p>
          <a:p>
            <a:r>
              <a:rPr lang="en-US" dirty="0">
                <a:solidFill>
                  <a:schemeClr val="tx1"/>
                </a:solidFill>
              </a:rPr>
              <a:t>https://www.google.com/</a:t>
            </a:r>
            <a:r>
              <a:rPr lang="en-US" dirty="0" err="1">
                <a:solidFill>
                  <a:schemeClr val="tx1"/>
                </a:solidFill>
              </a:rPr>
              <a:t>search?hl</a:t>
            </a:r>
            <a:r>
              <a:rPr lang="en-US" dirty="0">
                <a:solidFill>
                  <a:schemeClr val="tx1"/>
                </a:solidFill>
              </a:rPr>
              <a:t>=</a:t>
            </a:r>
            <a:r>
              <a:rPr lang="en-US" dirty="0" err="1">
                <a:solidFill>
                  <a:schemeClr val="tx1"/>
                </a:solidFill>
              </a:rPr>
              <a:t>en&amp;site</a:t>
            </a:r>
            <a:r>
              <a:rPr lang="en-US" dirty="0">
                <a:solidFill>
                  <a:schemeClr val="tx1"/>
                </a:solidFill>
              </a:rPr>
              <a:t>=</a:t>
            </a:r>
            <a:r>
              <a:rPr lang="en-US" dirty="0" err="1">
                <a:solidFill>
                  <a:schemeClr val="tx1"/>
                </a:solidFill>
              </a:rPr>
              <a:t>imghp&amp;tbm</a:t>
            </a:r>
            <a:r>
              <a:rPr lang="en-US" dirty="0">
                <a:solidFill>
                  <a:schemeClr val="tx1"/>
                </a:solidFill>
              </a:rPr>
              <a:t>=</a:t>
            </a:r>
            <a:r>
              <a:rPr lang="en-US" dirty="0" err="1">
                <a:solidFill>
                  <a:schemeClr val="tx1"/>
                </a:solidFill>
              </a:rPr>
              <a:t>isch&amp;sa</a:t>
            </a:r>
            <a:r>
              <a:rPr lang="en-US" dirty="0">
                <a:solidFill>
                  <a:schemeClr val="tx1"/>
                </a:solidFill>
              </a:rPr>
              <a:t>=1&amp;q=public+education+in+the+1950s&amp;oq=public+education+in+the+1950s&amp;gs_l=img.3..0i24.903004.910554.2.910931.29.17.0.12.12.0.190.1195.15j2.17.0...0.0...1c.1.8.img.N8TzeYkraBI&amp;biw=1024&amp;bih=628&amp;cad=</a:t>
            </a:r>
            <a:r>
              <a:rPr lang="en-US" dirty="0" err="1">
                <a:solidFill>
                  <a:schemeClr val="tx1"/>
                </a:solidFill>
              </a:rPr>
              <a:t>cbv&amp;sei</a:t>
            </a:r>
            <a:r>
              <a:rPr lang="en-US" dirty="0">
                <a:solidFill>
                  <a:schemeClr val="tx1"/>
                </a:solidFill>
              </a:rPr>
              <a:t>=jilkUZX_KYiV8AHF8oHICw#hl=</a:t>
            </a:r>
            <a:r>
              <a:rPr lang="en-US" dirty="0" err="1">
                <a:solidFill>
                  <a:schemeClr val="tx1"/>
                </a:solidFill>
              </a:rPr>
              <a:t>en&amp;site</a:t>
            </a:r>
            <a:r>
              <a:rPr lang="en-US" dirty="0">
                <a:solidFill>
                  <a:schemeClr val="tx1"/>
                </a:solidFill>
              </a:rPr>
              <a:t>=</a:t>
            </a:r>
            <a:r>
              <a:rPr lang="en-US" dirty="0" err="1">
                <a:solidFill>
                  <a:schemeClr val="tx1"/>
                </a:solidFill>
              </a:rPr>
              <a:t>imghp&amp;tbm</a:t>
            </a:r>
            <a:r>
              <a:rPr lang="en-US" dirty="0">
                <a:solidFill>
                  <a:schemeClr val="tx1"/>
                </a:solidFill>
              </a:rPr>
              <a:t>=</a:t>
            </a:r>
            <a:r>
              <a:rPr lang="en-US" dirty="0" err="1">
                <a:solidFill>
                  <a:schemeClr val="tx1"/>
                </a:solidFill>
              </a:rPr>
              <a:t>isch&amp;sa</a:t>
            </a:r>
            <a:r>
              <a:rPr lang="en-US" dirty="0">
                <a:solidFill>
                  <a:schemeClr val="tx1"/>
                </a:solidFill>
              </a:rPr>
              <a:t>=1&amp;q=</a:t>
            </a:r>
            <a:r>
              <a:rPr lang="en-US" dirty="0" err="1">
                <a:solidFill>
                  <a:schemeClr val="tx1"/>
                </a:solidFill>
              </a:rPr>
              <a:t>public+education+today&amp;oq</a:t>
            </a:r>
            <a:r>
              <a:rPr lang="en-US" dirty="0">
                <a:solidFill>
                  <a:schemeClr val="tx1"/>
                </a:solidFill>
              </a:rPr>
              <a:t>=</a:t>
            </a:r>
            <a:r>
              <a:rPr lang="en-US" dirty="0" err="1">
                <a:solidFill>
                  <a:schemeClr val="tx1"/>
                </a:solidFill>
              </a:rPr>
              <a:t>public+education+today&amp;gs_l</a:t>
            </a:r>
            <a:r>
              <a:rPr lang="en-US" dirty="0">
                <a:solidFill>
                  <a:schemeClr val="tx1"/>
                </a:solidFill>
              </a:rPr>
              <a:t>=img.3..0i24.85593.86125.0.86418.5.3.0.2.2.0.116.253.2j1.3.0...0.0...1c.1.8.img.eT42hayE-fg&amp;bav=on.2,or.r_qf.&amp;</a:t>
            </a:r>
            <a:r>
              <a:rPr lang="en-US" dirty="0" smtClean="0">
                <a:solidFill>
                  <a:schemeClr val="tx1"/>
                </a:solidFill>
              </a:rPr>
              <a:t>bvm=bv.44990110,d.b2U&amp;fp=694026acb8dd10cd&amp;biw=1024&amp;bih=628</a:t>
            </a:r>
            <a:endParaRPr lang="en-US" dirty="0">
              <a:solidFill>
                <a:schemeClr val="tx1"/>
              </a:solidFill>
            </a:endParaRPr>
          </a:p>
          <a:p>
            <a:r>
              <a:rPr lang="en-US" dirty="0">
                <a:solidFill>
                  <a:schemeClr val="tx1"/>
                </a:solidFill>
              </a:rPr>
              <a:t>https://www.google.com/</a:t>
            </a:r>
            <a:r>
              <a:rPr lang="en-US" dirty="0" err="1">
                <a:solidFill>
                  <a:schemeClr val="tx1"/>
                </a:solidFill>
              </a:rPr>
              <a:t>search?hl</a:t>
            </a:r>
            <a:r>
              <a:rPr lang="en-US" dirty="0">
                <a:solidFill>
                  <a:schemeClr val="tx1"/>
                </a:solidFill>
              </a:rPr>
              <a:t>=</a:t>
            </a:r>
            <a:r>
              <a:rPr lang="en-US" dirty="0" err="1">
                <a:solidFill>
                  <a:schemeClr val="tx1"/>
                </a:solidFill>
              </a:rPr>
              <a:t>en&amp;site</a:t>
            </a:r>
            <a:r>
              <a:rPr lang="en-US" dirty="0">
                <a:solidFill>
                  <a:schemeClr val="tx1"/>
                </a:solidFill>
              </a:rPr>
              <a:t>=</a:t>
            </a:r>
            <a:r>
              <a:rPr lang="en-US" dirty="0" err="1">
                <a:solidFill>
                  <a:schemeClr val="tx1"/>
                </a:solidFill>
              </a:rPr>
              <a:t>imghp&amp;tbm</a:t>
            </a:r>
            <a:r>
              <a:rPr lang="en-US" dirty="0">
                <a:solidFill>
                  <a:schemeClr val="tx1"/>
                </a:solidFill>
              </a:rPr>
              <a:t>=</a:t>
            </a:r>
            <a:r>
              <a:rPr lang="en-US" dirty="0" err="1">
                <a:solidFill>
                  <a:schemeClr val="tx1"/>
                </a:solidFill>
              </a:rPr>
              <a:t>isch&amp;sa</a:t>
            </a:r>
            <a:r>
              <a:rPr lang="en-US" dirty="0">
                <a:solidFill>
                  <a:schemeClr val="tx1"/>
                </a:solidFill>
              </a:rPr>
              <a:t>=1&amp;q=public+education+in+the+1950s&amp;oq=public+education+in+the+1950s&amp;gs_l=img.3..0i24.903004.910554.2.910931.29.17.0.12.12.0.190.1195.15j2.17.0...0.0...1c.1.8.img.N8TzeYkraBI&amp;biw=1024&amp;bih=628&amp;cad=</a:t>
            </a:r>
            <a:r>
              <a:rPr lang="en-US" dirty="0" err="1">
                <a:solidFill>
                  <a:schemeClr val="tx1"/>
                </a:solidFill>
              </a:rPr>
              <a:t>cbv&amp;sei</a:t>
            </a:r>
            <a:r>
              <a:rPr lang="en-US" dirty="0">
                <a:solidFill>
                  <a:schemeClr val="tx1"/>
                </a:solidFill>
              </a:rPr>
              <a:t>=jilkUZX_KYiV8AHF8oHICw#hl=</a:t>
            </a:r>
            <a:r>
              <a:rPr lang="en-US" dirty="0" err="1">
                <a:solidFill>
                  <a:schemeClr val="tx1"/>
                </a:solidFill>
              </a:rPr>
              <a:t>en&amp;site</a:t>
            </a:r>
            <a:r>
              <a:rPr lang="en-US" dirty="0">
                <a:solidFill>
                  <a:schemeClr val="tx1"/>
                </a:solidFill>
              </a:rPr>
              <a:t>=</a:t>
            </a:r>
            <a:r>
              <a:rPr lang="en-US" dirty="0" err="1">
                <a:solidFill>
                  <a:schemeClr val="tx1"/>
                </a:solidFill>
              </a:rPr>
              <a:t>imghp&amp;tbm</a:t>
            </a:r>
            <a:r>
              <a:rPr lang="en-US" dirty="0">
                <a:solidFill>
                  <a:schemeClr val="tx1"/>
                </a:solidFill>
              </a:rPr>
              <a:t>=</a:t>
            </a:r>
            <a:r>
              <a:rPr lang="en-US" dirty="0" err="1">
                <a:solidFill>
                  <a:schemeClr val="tx1"/>
                </a:solidFill>
              </a:rPr>
              <a:t>isch&amp;sa</a:t>
            </a:r>
            <a:r>
              <a:rPr lang="en-US" dirty="0">
                <a:solidFill>
                  <a:schemeClr val="tx1"/>
                </a:solidFill>
              </a:rPr>
              <a:t>=1&amp;q=</a:t>
            </a:r>
            <a:r>
              <a:rPr lang="en-US" dirty="0" err="1">
                <a:solidFill>
                  <a:schemeClr val="tx1"/>
                </a:solidFill>
              </a:rPr>
              <a:t>teaching+math+and+science&amp;oq</a:t>
            </a:r>
            <a:r>
              <a:rPr lang="en-US" dirty="0">
                <a:solidFill>
                  <a:schemeClr val="tx1"/>
                </a:solidFill>
              </a:rPr>
              <a:t>=</a:t>
            </a:r>
            <a:r>
              <a:rPr lang="en-US" dirty="0" err="1">
                <a:solidFill>
                  <a:schemeClr val="tx1"/>
                </a:solidFill>
              </a:rPr>
              <a:t>teaching+math+and+science&amp;gs_l</a:t>
            </a:r>
            <a:r>
              <a:rPr lang="en-US" dirty="0">
                <a:solidFill>
                  <a:schemeClr val="tx1"/>
                </a:solidFill>
              </a:rPr>
              <a:t>=img.3..0i24l5.132331.135935.2.136102.25.16.0.9.9.1.122.932.15j1.16.0...0.0...1c.1.8.img.yRGHCdNmWC4&amp;bav=on.2,or.r_qf.&amp;</a:t>
            </a:r>
            <a:r>
              <a:rPr lang="en-US" dirty="0" smtClean="0">
                <a:solidFill>
                  <a:schemeClr val="tx1"/>
                </a:solidFill>
              </a:rPr>
              <a:t>bvm=bv.44990110,d.b2U&amp;fp=694026acb8dd10cd&amp;biw=1024&amp;bih=628</a:t>
            </a:r>
            <a:endParaRPr lang="en-US" dirty="0">
              <a:solidFill>
                <a:schemeClr val="tx1"/>
              </a:solidFill>
            </a:endParaRPr>
          </a:p>
          <a:p>
            <a:r>
              <a:rPr lang="en-US" dirty="0">
                <a:solidFill>
                  <a:schemeClr val="tx1"/>
                </a:solidFill>
              </a:rPr>
              <a:t>https://www.google.com/</a:t>
            </a:r>
            <a:r>
              <a:rPr lang="en-US" dirty="0" err="1">
                <a:solidFill>
                  <a:schemeClr val="tx1"/>
                </a:solidFill>
              </a:rPr>
              <a:t>search?hl</a:t>
            </a:r>
            <a:r>
              <a:rPr lang="en-US" dirty="0">
                <a:solidFill>
                  <a:schemeClr val="tx1"/>
                </a:solidFill>
              </a:rPr>
              <a:t>=</a:t>
            </a:r>
            <a:r>
              <a:rPr lang="en-US" dirty="0" err="1">
                <a:solidFill>
                  <a:schemeClr val="tx1"/>
                </a:solidFill>
              </a:rPr>
              <a:t>en&amp;site</a:t>
            </a:r>
            <a:r>
              <a:rPr lang="en-US" dirty="0">
                <a:solidFill>
                  <a:schemeClr val="tx1"/>
                </a:solidFill>
              </a:rPr>
              <a:t>=</a:t>
            </a:r>
            <a:r>
              <a:rPr lang="en-US" dirty="0" err="1">
                <a:solidFill>
                  <a:schemeClr val="tx1"/>
                </a:solidFill>
              </a:rPr>
              <a:t>imghp&amp;tbm</a:t>
            </a:r>
            <a:r>
              <a:rPr lang="en-US" dirty="0">
                <a:solidFill>
                  <a:schemeClr val="tx1"/>
                </a:solidFill>
              </a:rPr>
              <a:t>=</a:t>
            </a:r>
            <a:r>
              <a:rPr lang="en-US" dirty="0" err="1">
                <a:solidFill>
                  <a:schemeClr val="tx1"/>
                </a:solidFill>
              </a:rPr>
              <a:t>isch&amp;sa</a:t>
            </a:r>
            <a:r>
              <a:rPr lang="en-US" dirty="0">
                <a:solidFill>
                  <a:schemeClr val="tx1"/>
                </a:solidFill>
              </a:rPr>
              <a:t>=1&amp;q=public+education+in+the+1950s&amp;oq=public+education+in+the+1950s&amp;gs_l=img.3..0i24.903004.910554.2.910931.29.17.0.12.12.0.190.1195.15j2.17.0...0.0...1c.1.8.img.N8TzeYkraBI&amp;biw=1024&amp;bih=628&amp;cad=</a:t>
            </a:r>
            <a:r>
              <a:rPr lang="en-US" dirty="0" err="1">
                <a:solidFill>
                  <a:schemeClr val="tx1"/>
                </a:solidFill>
              </a:rPr>
              <a:t>cbv&amp;sei</a:t>
            </a:r>
            <a:r>
              <a:rPr lang="en-US" dirty="0">
                <a:solidFill>
                  <a:schemeClr val="tx1"/>
                </a:solidFill>
              </a:rPr>
              <a:t>=jilkUZX_KYiV8AHF8oHICw#hl=</a:t>
            </a:r>
            <a:r>
              <a:rPr lang="en-US" dirty="0" err="1">
                <a:solidFill>
                  <a:schemeClr val="tx1"/>
                </a:solidFill>
              </a:rPr>
              <a:t>en&amp;site</a:t>
            </a:r>
            <a:r>
              <a:rPr lang="en-US" dirty="0">
                <a:solidFill>
                  <a:schemeClr val="tx1"/>
                </a:solidFill>
              </a:rPr>
              <a:t>=</a:t>
            </a:r>
            <a:r>
              <a:rPr lang="en-US" dirty="0" err="1">
                <a:solidFill>
                  <a:schemeClr val="tx1"/>
                </a:solidFill>
              </a:rPr>
              <a:t>imghp&amp;tbm</a:t>
            </a:r>
            <a:r>
              <a:rPr lang="en-US" dirty="0">
                <a:solidFill>
                  <a:schemeClr val="tx1"/>
                </a:solidFill>
              </a:rPr>
              <a:t>=</a:t>
            </a:r>
            <a:r>
              <a:rPr lang="en-US" dirty="0" err="1">
                <a:solidFill>
                  <a:schemeClr val="tx1"/>
                </a:solidFill>
              </a:rPr>
              <a:t>isch&amp;sa</a:t>
            </a:r>
            <a:r>
              <a:rPr lang="en-US" dirty="0">
                <a:solidFill>
                  <a:schemeClr val="tx1"/>
                </a:solidFill>
              </a:rPr>
              <a:t>=1&amp;q=</a:t>
            </a:r>
            <a:r>
              <a:rPr lang="en-US" dirty="0" err="1">
                <a:solidFill>
                  <a:schemeClr val="tx1"/>
                </a:solidFill>
              </a:rPr>
              <a:t>education&amp;oq</a:t>
            </a:r>
            <a:r>
              <a:rPr lang="en-US" dirty="0">
                <a:solidFill>
                  <a:schemeClr val="tx1"/>
                </a:solidFill>
              </a:rPr>
              <a:t>=</a:t>
            </a:r>
            <a:r>
              <a:rPr lang="en-US" dirty="0" err="1">
                <a:solidFill>
                  <a:schemeClr val="tx1"/>
                </a:solidFill>
              </a:rPr>
              <a:t>education&amp;gs_l</a:t>
            </a:r>
            <a:r>
              <a:rPr lang="en-US" dirty="0">
                <a:solidFill>
                  <a:schemeClr val="tx1"/>
                </a:solidFill>
              </a:rPr>
              <a:t>=img.3..0l10.24365.25582.6.25780.9.5.0.4.4.0.123.331.4j1.5.0...0.0...1c.1.8.img.5bGf6WD8dAw&amp;bav=on.2,or.r_qf.&amp;bvm=bv.44990110,d.b2U&amp;fp=694026acb8dd10cd&amp;biw=1024&amp;bih=628</a:t>
            </a:r>
          </a:p>
          <a:p>
            <a:endParaRPr lang="en-US" dirty="0" smtClean="0"/>
          </a:p>
          <a:p>
            <a:endParaRPr lang="en-US" dirty="0" smtClean="0"/>
          </a:p>
        </p:txBody>
      </p:sp>
    </p:spTree>
    <p:extLst>
      <p:ext uri="{BB962C8B-B14F-4D97-AF65-F5344CB8AC3E}">
        <p14:creationId xmlns:p14="http://schemas.microsoft.com/office/powerpoint/2010/main" val="3189853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0072" y="267567"/>
            <a:ext cx="5313218" cy="1124816"/>
          </a:xfrm>
        </p:spPr>
        <p:txBody>
          <a:bodyPr>
            <a:normAutofit/>
          </a:bodyPr>
          <a:lstStyle/>
          <a:p>
            <a:pPr algn="ctr"/>
            <a:r>
              <a:rPr lang="en-US" sz="4400" dirty="0" smtClean="0"/>
              <a:t>Focus Event</a:t>
            </a:r>
            <a:endParaRPr lang="en-US" sz="4400" dirty="0"/>
          </a:p>
        </p:txBody>
      </p:sp>
      <p:sp>
        <p:nvSpPr>
          <p:cNvPr id="3" name="Content Placeholder 2"/>
          <p:cNvSpPr>
            <a:spLocks noGrp="1"/>
          </p:cNvSpPr>
          <p:nvPr>
            <p:ph idx="1"/>
          </p:nvPr>
        </p:nvSpPr>
        <p:spPr>
          <a:xfrm>
            <a:off x="350939" y="1219200"/>
            <a:ext cx="8412061" cy="2667000"/>
          </a:xfrm>
        </p:spPr>
        <p:txBody>
          <a:bodyPr>
            <a:normAutofit/>
          </a:bodyPr>
          <a:lstStyle/>
          <a:p>
            <a:pPr marL="0" indent="0" algn="ctr">
              <a:buNone/>
            </a:pPr>
            <a:endParaRPr lang="en-US" dirty="0" smtClean="0"/>
          </a:p>
          <a:p>
            <a:pPr marL="0" indent="0" algn="ctr">
              <a:buNone/>
            </a:pPr>
            <a:r>
              <a:rPr lang="en-US" dirty="0" smtClean="0"/>
              <a:t>Imagine that you are a parent of four children living during The Great Depression. The stock market crashed and you just lost your job. Your children’s school and many others had to close because of lack of funds to keep them running. What do you do?</a:t>
            </a:r>
            <a:endParaRPr lang="en-US" dirty="0"/>
          </a:p>
        </p:txBody>
      </p:sp>
      <p:pic>
        <p:nvPicPr>
          <p:cNvPr id="1026" name="Picture 2" descr="http://t1.gstatic.com/images?q=tbn:ANd9GcRu4nNkUCPaFgu6EN40o2mOPFnI9qlgxfiuswdH46Fs_zQwMc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939" y="3748743"/>
            <a:ext cx="2682849" cy="2176449"/>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xQTEhUTExQWFRUXGRwYGBgYGSAcHhscGxgeGBwdHB0aHCggHBslHhkcITEhJSksLi4uGh81ODMsNygtLisBCgoKBQUFDgUFDisZExkrKysrKysrKysrKysrKysrKysrKysrKysrKysrKysrKysrKysrKysrKysrKysrKysrK//AABEIAMUA8AMBIgACEQEDEQH/xAAcAAACAgMBAQAAAAAAAAAAAAAFBgQHAAIDAQj/xABEEAACAQIEAwUFBQUHBAIDAQABAgMEEQASITEFBkETIlFhcQcygZGhFCNCUrEzYoLB0RVykqLh8PEkQ6PCc7JTY5MX/8QAFAEBAAAAAAAAAAAAAAAAAAAAAP/EABQRAQAAAAAAAAAAAAAAAAAAAAD/2gAMAwEAAhEDEQA/ALErasxxSSi10jdxfa6rfW3TTETgHFPtEOdkyOCUkS98jrvuAcpBBHrjlzQL0NVbdoXUfxCw/XAzl/ig7GtrGXLGXDKp1v2cKp6XJAHr6YBpN8aFsCOF8aRKSllqZArSqqszaXksc17be6flgu8WXQDbcYDshvj22mI0M4I3x2z3GA9V8b5scxj1WwHa56Y9Z/jpjnHJj3NpbAdhj3HLPbHpk8MB1GOgOI6vjpfAbAX2x6Wta/yxB4jFnCr4sD8gbfXArlzjK1KM8QZVWV4iGte6Gx8d98AxhfDGHpgVUcUVJIomlAkmYiNSLlsou1h0t442pOMxPGJkljaMkgPmCrcGxFzpe9h8cAUxjyBQWY2A3Jxzjnv0sRowvex8DbrhS5rhq5JFyQsyKdArA201Zlve+wGAnV/MlriMDyJ1Pywi8WpvtEheV3cKMzljuPwxqNlW+9t8SxFIO9JHIgUX70bDU+otjlRqGW1wSSpaxB3ubaemAncFpDDCiMbqB0AFgTfXx00wCo+W5Z5SsdgqXUkjRQNiT6YYqysCKzHWw0HiTsPicQ6zlqadoxVBlRk0iVz2Za1ze1tTtlYHAd+Ic50fD/uaSL7TIq3Lowy5v331N7a93bAflnmys/tJHnJMVQVjaNSciCxyFAeoPXrc3w68r8tQ0zZiqq9jZdwtxY77kjTE6q5Xp2eJwCojYvlGuY209Mv88AcXxOPb4jUdWHzAW7rZdPIDG0NQrkhTe2htgOt8eMl/W2PMwuB449wADjVE01LJEpAZ1sL7aODY+ANt8AONJJaSiQavWq0Za4UxyZ6qxO1s6MhHhl8cEuMcxJRCm7RSY5XZHe+qZApDEW7w11wwkH1tb08iL77nXAIRroxDTLWxkJ21Wskdr5Wt3Vt4DttD4WODPBeMFaeJp2AVaKOZ2tc5gxjJ31uANOpxMqeBI8+dgCj9p2ykfnijhBXTeyX+GF/iEhNMwcXdKJkkABAJpahQ9hpoRqD54A1M8dYsbQSFGkR3jkA6xlVZJEOuhbUbi2FWo5gqqaQxToAw13NmHRlOzA/Trh7paenEkrRr+ykdjbuj7yJWNraFSgX4jEAUgqqGAVwUu6q2YaFHk1XIejaqD0PXAAaTnYXs6n9bYYOCccSovl1tvfFf8e5alpG7/ejJIWUaA+AYfgbyOngcMHszGj38f96YB2KHfHMSWxLlN7aaa63+WOHYa31wGqsdMdIwb646xx46rvtgOWXfHQKcbWx5e2A1tcqfA4o+XmR6SOrpYWMcz8Rl740ZIrrqCdMzWsPJWxeAbvH/AHt/zhA4t7Ou0biMwZWknYNTg6ZO9nYMSNCzaX8AcBGn4j21VxHiI/Y0UL01Mb+9IQQzL00J+owB4NUrU0dDwyFJAUqI2qGZLIVBZzY+Z1sR0OGbmXleVOFUvDqdM5kljWdkHugku7+mbr4AYMrRu/GA2QrDT0oSIkHISzZbg3toD64BUqOMSU9TxSlpwWqKmpjWG2mTPFdnvbQAMNemp6Ys7g9F2MMUAYydmoTOxJLEbkk+d8KfJsYmreI1p6Sini02EYs58ybKMFfaDxBoOHVUiEhhGVBB1Gey3+R+uAFVHtCkeV0oKOWtSPR5Vcqt72slkIPqTqNdtcMXGqqliMX2gIDNKsUd0BLO22w8xfX9ceco8NSmoqeJbKqxKzHQAllDMxPzN/AYr2przxDilHMB/wBMs/Z05P4uzyySSAHoWC6+QwFjvRU6alIluQBny+8fdUFut9rdb4mSwZ1Zb2638COtvhir/bNUtnhhjzMyKagqLZUK91D6sSxNzplXxwa4PWfbOLVE8T5RDSIqk3IDzXa9r2Nj08sAamnFXCtRRSRyXNgSSqnKSNDa41BwVkZyoJXW3esbgHyPXFc1H2/gtPBDE1PJEWCAspLtK5ZjpmBynocPHLFTWyLJ9uhjhZWATsz7wscxtmbrYYDhTu6IV7N1aR2uSLWvpe/oMFaaMIoAta2g/r54EcY5mMFfR0QjzCpDMXLG65b2AGx2t8ceNx+CWomo487SxpmZlHdBvYrmB0YXA10vfwwB8jQY2gNwPHr64WoeIPlusokU7MpVlPTQrpjqOKSLfRTex2PzwCXRVDVVNQdsxfPVVMLk21Dwvl200sPljtyxx2d5KZs3cWlhjdTtmlSQoxHjnht8cD+FRSNw9+xVy9PVq4CqS1nhyEhevvHHZKFqWWCmf35f7PK26dlUt2gvtoGA+JwDpy/xwzUgqZ0EHdzNcnKFChs4J/AQf1GCFXIqr2j2KoCScubuNbN6qQAfQYUYaULwIoXZl7O2u6r2oXJ5hQCAcS/tDJVVFEmidrGADqBFNTPEFW50AkjT/F54CbT0I4dBWFnLwqheO+rIixFezP5gthY+GNeOSPBwtnH7SGnjfX8yKp/1xI4VxYPIaGeMrKsQuG7yTIFCllYdD4EeOCXFULRyKq5iV0G97Hb00tgBpqkh7Kkdc8bFacMRmH7EMpcdQxuL9NPHE+OnjiNo4QoJuSo8dtOuAVS1klDG3ZxuCx0tkjZVbX/4gcMsoYtm2W1yviTr8hgO6tdsttBucdtO8PDGlKhym+5NyMYubMwy6HY4DztVuBbUjQY3v3rW288c3owWVyO8oIU+v/GO0YNzcb4DhUVKqbEgYiScSjG7j5gYSvatwKV71MUrqVQAqDYEDW/risOWonqaumiLMQ8sd7k+6Dnbr+VTgPo15FUEsQqjVmYhQo8ydBjemmV1DIyure6ykMD6Eb4ROO039pcQkpZHKUdIqy1Cq1s8kl2CseiqoPpY9cDOMPBDwmNOGNLGKypRY2u2cMzd7rcAZLaeWuuAtJWxgbX44TU5s7KTixqHBjomjyAABjnRu7fclnXEWf2j9iKftqWUtJAJX7Hvdnmay6MB3CBe+bqBgHWjokiUrEgRWLOQPzMbk+pONOKcOSoheCS+V1sSNwdCCPMEX+ePaHiKzRJMoYK65lzAqbeYO2N2k289vPqbeNvLAI0fIdYIXjatEncEMOjBY42YGW4JNyVAFgdgQMSDyelHV0bUscrRmQmViS+UqtlOp7gOZifMDDzG3yx0V9Nf1/3fAV7VcuyzTcYmnQqph7CnJ2KBCxYfJfm2Jnsl4X2VI8pFmnkLeiJ3F+F8x/iw7nf4Ef8AP++uPbWFgLAbDoMAi8wxfaeLUcOpWmBnYdMxIb5js0t/fOHW++I6cOiWZ5wgErqEZ+pUEWB9LDXEkYCr/a/LKlZw54C3b5Zljy2LZi6KNDp+Pr69MCF4JNE44RSMBNIvaV81zYA7R5h3sihtdixb1w8V3L803GIqpwPs0EP3Z69prcW9Tf4DC1xmh4jT8RrGpIGf7ZlKzKL5FWwNiSFRwTbveRANsAA4dUfYY+LJG5aKEokbEWtKxaE6DQE2N7fkGOs/a01FwyliZlmnkViQTcKe8w/u99dPAHHXnflg0fDKeIsT2tRmqXGt2yEIATuACwBPvNr1xJ4BMa+uevylYIQYqcHqTpp5hSS1tLsB0wDdwacxzz9oQiOtOqMTYGS8qsB1vqtr4NVUAJjfs0d4nDIX/Ab2axA0YLew2vhZ5gsKeVz/ANsxTX8OymRyflfEThfGWmqkmzZc4p1kVQcrHtp4rWJOlyvXwwG/FeA1MVHUU8MhnjmZFiQrlaFJJCZNQLEapr0CnG/MYK15kXZJKJibbpJK8bfJkjJPS+CPA+ZhLGjzKI5CYVIUkgmdTlPkpdXX+HBqopVlRkdbqwysRoQL3ADdNRcYDjCbVzD81Mn/AI53H/v9cQW4z2VW8UmfLLKI43A7iOkCPlPUFgxa+3dwYSnzTLMWsQjxkabOytfyIKn4HCzPUt2M8zrkL1FSFU7hVp3hB/8AHe/gcAd43wWOrREkZgqur3QjvWuCpPVCDa3niZ9oczFSpCkHX94nYYA8F4mBp2olXsonCjdB2YQFeoVyLgHwOD8HFYmCMrqQ98hHXcH6jASaJbA3JOp3x7JHeRTmIHUdDjSOoUkgEab2x3WTXptgIom8Lk9R0HpjtRyEne4/Q+GN0nG9xba+NjbbS+AB86qDTS32Kt+mKl9lEPacQjNhaON3J8DYRr/9ji2+bdaeQdcrfpiu/YbS9+rmse6sUQJ8WLO30C/PAd+bhVUU3EjHBJLFxCNSskQLGJ1UowbKDYd4723FuuJ9Tw9Vr+D0aDu0kDzuNd8qjXzDL/mxYaPbbGjxLcOVBYAqGt3gDqQDvY2wFSVfCmq+NVVL/wBiSeOacjcrDEpC38CZbep8jc/yxw9p+I1dXBOaeKGf7OI41FpEiF2W52XP4DrphxoeGQxVEtQiESzZBI3iE0Wwtodr+NhhZ4RyZU0hAh4i6wmQu6GEd65u2pJAJ2vgHN3ucVZ7TONNDxGkZFLfY0ErgX/7sgBBN7C6qBr1OLRZrny/l/phG4Ty29TVcVeqjkQTyJBFcWORLkOlxYi/Zm+o0IOAj8H5skreLJHTs6UkKSXFrdoALFnvtclco6AHxwc4dzM/9o19PUOi08EaSRsQBlUBS5Y9fe+mBXs5poWkrJoUURo/2aG3VEuS19mzWQ+Opv0wH5q5far4uYUkMYkijMhUbIoJa99zYJbpcjAPPJvNLV/2iTsTFCkipC7XvICCWuDsV0vbTvW3Bwa4jXpDE80hypGpdj5AdPE6jHnD6SOGNIolCRoAqr6dT4k7k4SfbDXP9lipIrdrVyrGo/dUi/wLtGPicAzcB5to6w5YJlL2v2bAq9vEK1iR6XtgvmxUftT4NBRJSS0i9lUIxVcgsXEaftCB1z5QT1z2OH/nPmVaGnaU5e0buxIToXO97H3E3Y9BbxwB5TjXPhM9mPGpamiZ5naR0lZMzWvbKjC9h+8fgRiNzX7QBRVXYdj2qKitIwazIza22y2tb3rb74B1q0V1KMqsraEMLi1/A6YhcTjRIGNgiQozCwAACi9vp9ccOAcbirIu2hJy3IZToyNa+Vh0NtQdiNRgb7Q67s6CQdZisI/jN2/yKx+GAGQ1SVUM0SbvSubf3lJHxGXCnwaItFLdiuaKmmVhuoNSrZh5g3Pwww8n8IamrQAGaLtCgP7nYsT8Mwtgo3JhFPJGkoLmmlp07thlMnaw9dCvunxvgB1BSMklABqvbSwSkDUtSyu8ZOu5DP8APEjnVC1VFct2dJEatwhAJPahQQSLZrDc7AMOuCEdI4rIs6ZV+1TurW0IlplbQjT3y4+GOXFQsk/Exe4WgVDbobytlvqL6C4wB+nr0d8uYCQmWyk2P3UnZufCwb6HE2opFkAVxcAm1+hsR+jH54ruOiYZ2kbPIkbd/Ynt5nD/ADDrf0GGyl4y41Zc6mVELA+4jxs2Y+KggD0OAys4N2bPJGBZ8ma24RJQ+Sw20dwLYmAdlGpfIzl3RbLluM5sLfmtuRvgnGQSwB1UhWHgbA2+oxF7COJpZLsc2V3QnMA22ZVPuk9baaeeAiUgW01j3mY3A9LaHqMdHp2jBCXZioCltgfHTA3jnO1JRlElzqWF1CpcWHoMDP8A/WOHk2vN4fsmwBqi4Sy0op5CXsR3xoSL3v63wVoVbv59e93T4jpfEaLi6NqM57ub3ehwvD2mUKkgmbMNCOybQ7EYAD7TONTJVdgGAQxhj43uRg77L6IR0Tta3aTM3wVRGP0OEHnvjcdXViaHNkCKneFiTcnY+uLS5MhK0NPcWLJnPq5LfzGANJjZm6DGmET2l8zmMLRU7IJ5xZ2ZgojjbTViRlZtfRQTgJ3AudFrK6amiRTDGmZZQTdypAYjoUObT0v1w25sVjyzwpKHjS08WqGj97o7WBZh01I2G1hiyXbAe59cbZzfS9+n+mOBwqe1biPY8Mks1mkZI11sd87W6+6mAaqSkjhBWJFjXMWyqLC7bm3Q7beGB3DuClK2oqmkDCVVWNQtim2cEga3yrb443hl7CnTtmCCOJe0ZjtlRcxPUm9x64SH9qf3gYUj/Zble11zk+WnZg/uatqNemAtBnPTCjzpy3PVVFLU0zqskAZTmbLa5BDJdWGbfceGGKkqlkRZIyGRwGVhsVOx/riQjbkajxBzD6XwCRw3kaftTU1UyVU62aFCWCF11UO5BIRTYgKNTqdcAq3hXEOJ1UlUqpGKZwkCze7dSSRqCGa9i5OlyAL2xafaY6CQ9TgK49lZMEnEKWbu9kySte2nvJIbjSxAUjyxG5M4xTXruIVskYFS+RYnILNHqxAjF2YkFEGm6YsmWBfvAye+CJLKLkFQveIGunrhKp/ZXQqQWkqZABbKZEW9vFkjDfXADPYrTsDWyBWWFmjVLm5updrE9WVGAJ8cdfapWHtaSDcKHma/ixEafQP88P1JTpEixxIqRroqqNB/r188I3tSiiaGOoGUSRzGAEMp7RWFyO6TYqRfWxFmwB1OLqtRTRD3pZivoFjdifoB8cNGXTw9dMVB7WBZYG1HfOxsdQL2PTCtwznerga8U8gj6Rse0XyuHB+lsB9EA/7/AJ+uONNwuFDMVjANRftiL9+4I8dNztbU4RuA+0jPHmqUQAC7NG2W1v8A9chJN77K3TDbwHmmjqjaCoRm/wDxnuOP4H1+V8APqOWpA8fZuGQuqSBve7Mdmbk3sSGiN7DZumOdAVCSLJ3GK5QraH7nPCx13GoPoRhuxwqII5RlkjLaslyp0G5IbcK1t+tsAG4rVsh1sPtMSnXTvxo1yD8Y8TaRWkRjI4du0liBtlORmsEboSCF1FsSON8KE6ougsTbyDIVPn4H+HHAMbiNtHDxyGw0IuuY32PeFvHXAVR7XoTnpnsdnGnj3f8AXCCsfiDtf5Yt32rUd+yt0drfEXxWk8TqpzDyGAuDlCvSaJHQg2QKfW3X5YQ/aFwjsassPcluwPgRoR9b4l+z3jcNNAyEgSsxOp0PhiVzlWrURqS6l01CrbY+eAVKeEmNrC7WNhvraw09cX5TwhFWMbIqp/hXL/64pflOoWGVJX1RdW2vpr1xZFJzzQTHu1SI35ZrxHX+/ZfrgDtQzZHKAF8pKA6AsB3b+V/964ReA+zaOZJJuJdpJUTMWP3mUoNfyHKWbw1UAKBh8je4uDceI1Hwtjdn0wFV0nLycN4xQxRM8iTByC4AI7rgjugAjY7DfFnldLf70xtJTxsyuyKzpfIxAJW+9j0vj18AqcE45JNW19OwQJTFBGQLMbkhs2uuo8sA/aCv2qv4fQjVc/ayDfRiLX8uzjf/ABY5ceSs4fX1FXBTmohqgCwsxCsADY9n3gQ1z4EN5Ymcj8EqmqZeI1qZJJFIjQ6EBtCcpJKKFACgm+pOA5+0yV6iopOHo2QVLtJKRvlDd34KA7fLDJxzh8I4fPAECwpA+Vfy5VzK1/zXAN/HCxzfOtNxiiqJjliaMpn6Ie8rE+mdSfI40575pSZPsFERUSTnI7RkFcuncVhoS34iNFUYDXljizQ8AeUmzL2yJfoXkKKPgWb5YADlBqXh8fEIqiSGchGye7cOe6q2sWe2tje+DPOlCYqXh/C4yHeWQB7D3rd0sR4dpLf+DAjmrlGtgiWSWcVUERAADsMiXCjut7oI0zg3W+AtHlziRqKWCdwA0kYZgNrne3gCRf44JSrdWW5W6kZhutxa4v1GIHCaiOSCJ4RaJo0Ma/lW1gPUWt8Me8V4rFTRmSZsqjwF2Y72VdyfTpfAIFf7L5olaWlrHknUXUWys1rmwcNfMfPQkYZPZ3zM1dTHtf20RVZGtbMGBKPboTlYHzXzwucV9qZcGOjgYSnQPIc7L5rFHe7eGbbwwZ9mPLctHFJJOrJJPkHZtqyrHmtn/eYve3S2Ad0cLdrXC3a3jlGb+WKn4dyUtZGlRHMydqolcHvXla5ZjfrqRiza+W0bW3IsPjcYRPZfMfsnZSXUxOVN9LfiGnTfAa+03h5ko0lAuYZBm9G7v+/XFRzwWa2Po2u4cJ4Z4DtKhA9baH54oXiVFsTcXXroeoP1wHPhdVCmk6u666IQDfoST0HgMPfBuU6eSCN3WSNgbl3XKT1uFPhpriXHw3hk8fawQPMYVQyumeOxAG2oVyLXK4YPtyTgdneTMpyquhPSw8N8ArT8w1/DmhjSo+1h1JKyKXU3ayKraMGtv3j44e4+fEhIj4jDJQyH3Sw7SNraEq6X0Gm+18VpxHmVvt0EUcl4YKiNFNvetIFZmP8AiAt4X64szm3hMc8MXaC/ZOSoJsCWTLY+Pu3tgGehrY5lDwukqdGRgw+YOO8oABLDbX4DXFK1vDXpZI/s7EFyy5wdGykXJAtdSWtfDdwfmR1UvkdgmlRBfMya27SIHUi17rrfwwGvtVppCITGrMc34VLHa2w9RhRXkKpl1lzxyEHQjQDzGLmo6xJEWWMhkYZlI6ggEWxH4zxmGmiM0z5E0AG5YnZVH4mP0wFBx8lVSVSRPEzBj7wFlt43O3pg3zJyx2MBl7Jo3QgMcwIcX8L+frhqj53+1PlMeUDVUF7geLN4+Q0wWnGZLlQ400a9v82mAp+ZQFaxNiB+uv8APEOGuCtqo171/HoB9MNXH6GN46iWHusti0Q1so98geAvfCrX8EmRe0dAEvl7rq+RuiyBGJjY62DYCTHx5kOZCYtb2jOQ+pyWDN63Hlhp4Rz9VWsWWU/hWVRsNy0i5SultTpivoaR5NEUtr0w+8m8ls6STSJ2mVWKp+Zsptod7WvgD/C/abG+k1PJHv3o2Ei/I5W19CMNNHx+nlRXWZAGJUZ2yHMNcpD2s1tbdbG2KeqlJUXBBt89B9d8S4qVmoZQRmzyjukfhjUXJ87uPlgLqR9NPp/XHojzfO2Kv5JqqidOzjZgsQOZxplspIHnjfkTmviNRCZZGhmAcIBImVj3cxIeO2xI3BwDtxHhUFdTqs8bFGGdb3jdCRuL2KNbcHfEblzlWmor9gpLkWMshDOR4A7IPEAa4g8Q58jp8oq4pIi+xUiQab7d7qOmJ3DuZ6SosIamJzb3Scjf4Hs30wCjzdNLFxWOpNO88cMS9mEDEDRu8WCGzZiTbyGNK3jVdxNDTU1K8MR0kkkuNL9WYKAo3IW7NYbYscSsB7xA6eHnjHkLdbjz1/XXAD6eKKkplUuFhgQAu2mg0JPgSb6DXXywt8Z5Ulra3PUSXpEVTEYyAWV/ejFr2va5k6jLbGvOfA6qtnjhBy0dgzspAyts+e+pa1gg21Jw5RKqqqoMqqAqjwUCw89gMB7Q0kcShYo0jVdAFFrfHc+pJx2ud8cy1sbFsBC4kbLe1yRoL6m19PjgSs6mN5AmQuLspFjfY3t1xO4pXLHlZrCxFv1H6YA8D4+J5HYiyoDp4k9fPANlE9gD1GmEPmjlR3mkOZFQ3MQPQt3iLDXc9cNtNxKYymEwiUAgGWGRCF6gPGzBwRpcgHffA7mHiCGsWAQux7PMJFJAViDow2y5Re58MBWEbz04eJppY1vcjtAij81wNWvfDpyrV9hw+srFXKqJ2cLHdn1zMPLMVA9DgXHwb+0Kl3JVKaNFIkOpJJK3HkTYAnwww83UrwcLeicfsRGUlC5VlAJY+NpVykkdbgjrgKVe6g2NrDQ9dNRj6G54cnh0kqm2VopRbwzqfkVb9cfP88e/hsPjv9MX1DMZuCZ/xNRhh6ogt/8AT9cAC5cYNBG9SNRsD+XNdb+ANrj0wQMkYPaK3aHIc2XQ5VGraWN+vwxXNRxtmzC/geu9/wBADiFS8dkR7q1twfjpb5H64C1/ZfxgM81NmBy/ex22KMe9b42NumY/Cd7XIFbhrudDE6OpHiWCkfEE4q72aVTpxKmsDqzKf7hU3+Gg1w5+12eWSSmpkJETIzSKPdLZ1yE+NrEj1wCHwqvYFVjYJtmO5PpbW2LQWaUU+WNS7MPevt5jXTFZJw7sWOSRSL6bX+vpgvwbik8jkNLIIlF3yKCbdFWw0v44CZy3w2RahqioNlJMd9LOSbG4Gl8CqzgEkTnun7OGaOWSx72Z2K5tbsNrZfdJN7Xw78HiiqqxYx3I6eEyrF1Ls2VWbrcefjghzXwz/pu0zsrEqGUNYOCdrdSu464BH4Nw9YWIY6Ek30vrY20xM4zHxFEeSmqX7FBmIiyKyr4kHUgDwxHqpRfToP8AjBPh3NCqjo1rdm4JI090i3nqRgErhnAJcj94FyGCrfW41v4C+HjkjlovSR5SfvMzyszXN82UAX/dXbCH9pICr9qJFtVVd2I8VXUk6anTF4cnUpipYonN3RQGt+Y6t/muMBtJw6Oko5xCuXLFI3q3ZtqcIPIFN2dBCBe7Av8AGRj/AEUYsXmp7UVW3hBL9UIwr0lKEjSO2iBV/wAK5T9dcBXXtbqLzQIPwxsT/E1h9Fwjt7vS1x0wf9olSWr5VOvZ2j8rqLm3xY4AqLo3lY/1wBGg5lqoP2NRJGOgzEj/AAtcfTDhR+0yqjsZUinHUgdm3xKXU/FcVy7XA6fzxNh1TfrgLd4d7SaVx94ssXmVLj/x3I+WGTh3GYJx9xNFJ5K4uPVTZvpiiaDQEY9MeoNtjvgPobN4i2MZ8UxyLxereoMYqJTGoLFScwttswOLYjnOhaxA64BM9plUSYoRfUs5/h7owG4TVvTg9moZmW1j63xtzxMwqiSNMi5CeoHvfU4GR1oKDNp6YBk4wJoZl7MQsKmRUdJhlIe1lZZEsyi2l76eGLD4hwoSwmK3eOUE3OuXYM25Gp36fHCJ7RWmqlRcqrLC2aMA+61wSC2xNgD4Yf8Ag9aJ4IphvIisfX8X1vgI0fD4YVaHJcsihyNVNibCxIy2xntDW/D6jrZCRp5G30x0qq67NYag2a4G99NziRxxBNSTKAe9E+nW+XQfPAfN1WLH4n9f+MXr7Ml7XhcUd79ySL6smKRqqdlIDqVYXDKRqCbHXFx+xaf/AKIjX7uZ7/ErJ/7HAVHBTkxIWIBKjrdj491btv4jEvhfChMT2ayPKO8EAA1HTzJI2vgzLwcpLJGulppI73toJGAufCwwXopn4e6PEhlkyXX3cgDMQwJNityqkG9t74CBQcOmoDTVskbi85Vo2GW0ZTU2GoAO1z0x25iq4zUgx7KrK3eLG99B3tgNSLePlhm5mlAgYyP2kQLsjA3BzLcKpubgAkC3S2KoruINJI0oXLfew+W2+2APR8KWqnVAwDk76CwG7E7fDBrjXLdZR1KycOZ7ZAG7y6H95W95G8trYS5KgundffcWBH11HqMaNzDLGEySEOqlC4LHML3GbOTtgLo5Hroi8zySRfaZXs4UAHJCttBfa+dviPDFac68YqaioWWUFUyiWmVTmURnvBgy6Fz+I7jbTr77PatZJjFLFmEgZWlW4Kl9BmK7ZjpfFi0fA0ijMcKyKl8yqxZsjdStxcA2Om2AquTjBbvDfqv9P5YjNWq2pNvXph44xyjTkllXsiffdSbKTswTYpf3lA8CLa4TeJcAkQvGR3rHrfpcWPUG2hwD1yHwXtlkrJbOEQ9gtxqwuDIVH5dAt+tz4HDzy7IezB8QD9P9/XFS+znjLKpgC3ewaMBrZm6gnZEsbknoDbXFrcDvfyyiw/W2t9P54Ajx+UGmmDahlyW82IUfU4WMwsc98osTb1Bb5C5wX5klAjjS+rvrqNk16/vMuFHm2t7OkqGDd4oQp/8Aksotp+9gKVrKkyu8re9IzOfViWP6j5Y9puvocaSixPqf1/pjIm39MByUbYk0xxwGN4sAVozqRrtjcyEKfIHEWgGvXbBvl3gwqJ1D/sQRn1tmJuQg9bXPlgGD2YcFlRGndLCUAKTvlW+tvA3+mLHDAAXFvG3648p49Omm1tvgPDGVr5UZgtyFYgHbRTgFvj0ENSmfMDlY5XFrgM1iPjbrhdflQxyhXOaEd8G2+o0OFU1LECxyaDuroMEaTmyZEYPJn2UKQNvG+AP8U4xGitqXcgnQbFsN/IFSgolUv3UY942A1JNgetuvris3hJGYK2W4XUW7xOgPhvg3U0q0MrxXjLq3vmF5nJyKTlXN2aWvbMRgLKraVJVYqQSRZTceu4Pj1xtFxcRrlcEuCb2sR6X64WKPmoZULOXJsLMqoxPhlS639MbPxvLJkWIOWfILtlKkDXMWGUA37vjY4ANztw4VcodUETkam29hYFjfU/0xO5Ap6umikiSmjLNJndpJ1UEWy9xQSdgNTYajBimb7QoaPvqQ2tgCLXDA6XBGlxiFxKlihrFkkSgtJFHZ6jOrXVTexCtG97X/AA7YCZxvhzROZijOkrFnCDOYmbXZdWQm+oBsb3wH/smGomjLZJAD3YzIWzWF8qxKQB4szaDrbDpwvjUMpyxyxMVFvu9P8IO6+eC0YCEsFQXBu1rMevgb7eWA4twqN41imjSQZMpDAEeLAAWFvP0wj8e9k8DKWo2eKUahXcsjDXuG+qjWwOtsWLTy5lDWZQejCx+W/wBMcKqvWM2LLm/LmGbz09NcB8wcaoJIJDFIrRuDZlO4+W48xpiEkdyFHpc7DxJt0A1+GPofnvlSPiMDN3VniX7qY6C2+V/3DpvsTp1xTPD6dJ64rGLRxxk6eEaXbUb3Iy5vAk4CxuFQRQU3ZLG3Zt3XPdILG2YyszC7G+gAIFrCxxy4ny6khXJJNDnv94ssndb8N1diQL7ra2uhFrElwG0lKjEBllzvZhcFZHYgEEbEEaYgU1G9OWjzSPEf2RYlsml8hvqRoQLk6gYAVRxcSQKz1CPC1o1MwVispOULIQAyp2gZcwJ3GmJNY8rKI6uIR1CC8ckWsUgJsyAjVX8A250xP5TroayOqitePtWNupjnAe4vr72e3mB4YJ0UzNEvaWdlvHJcaMV0Jt4OLH44Cn+E1op2Vj7jCzsBqoBFmTwZWs4HXKR1xbNFxo2hkJUSuQpGpUvrmAP5WynfcW8MV9zbwcRWKK3ZHOgJ1OaORg4a+t8pVgetzghy5xpHipkBQzxCTuOcokZFAiAbT9oJGF9wVGAe+K1STyxnKMqJfKRfvlrm+ljay2OFfnqhneid0j+6R1ZzfXIua7Bb3sGtf0xMreYIBF9piUEZELIgNs/VBcXuLd62g11wB4+9HJRyypHXmQqPvJWZIwzsBbKSEZMxsQo88BXdalm9QD/LHC+CVdFmjuN11+GBZwHhxsoxqBv5b49BwE+hk1Hxv6eOJ4qGURFCQWkDi248D8gTgIW7p8T+mC/BgJqqFAvdGlj5DAXrBWqQtmGbz2ufHyxx405SmmcsO5G5+OU7YAWAqnuAiRwgsB+J2JO52Kqv1wBIMscsYkJeQCIKXuuc/eSWudrWUHbABFSJ0UqbaDTw0/rgTxCEK1hrifHwuoR2URNcXJUjw8DscDpZw5Y2ynw8D531B8sA3zcejrQ0bHskzKSw/EL+WIXHeYBUSsXGtypceAAXNYak7YI818Dji+/jTKHIVlXbffTbAHgvDO3qUjIPZ3vJY2Kod7HXXS3jgHH2Pctq7SVjqCq/dwXG7fjf0AsAfEvhs5q5cRmDrnUsuUFdcrgjKx1F7X8fE7gYIcL4hEsaxwiNUUZUjXTKB5e8fjrfHCn5qpqtZIVLxzXIEci5SzISBkOqsSQdL3sdsAsJxxqeSN2aLJKucmNcoYL3XJuLhrkWY6MM21tCL8Vpa54qSaPuj7zsXBzXVWubqSoWx011tcXtgMhKtOqAoYo8isBmyq1mFrd/slysMqhiC21iMRuF8UFLMFeppKV5FXPmpy6s4upIYFOzXx136YAjRcgIhlpczLOGaWlmL6FLLlDKdCVcEGw2164Y+WuZmkJp6lezqE0ddNfMa2t6G2B3NFA1RFHOJqaUwI/aEFlXLIyMWXKxINkIy5he++EGteWMo7K8BBIQM+YgoRfIWNyhvcX8OoOAu2sgL5bSOqa5lQ2Lg7DN7ygG+2998CuMcERYJZKcN2ojYqC7EFghtcG999/IYB8sc4iS0c3clGnkfTz8RhwhqBo3S+um46/TAfM1dxqeVQJZ5pARoHckWOuq3t9MEOWWCx1T6huzWNLE+9I1v0XbEPifBTDUTQPvE5T1AOh+IIPxxO4fCFiCbh5e0YHwjGVR9WOAfH4Y0lHAqOVvDGqhTlym2puNcD+W+eipENWpLobZ+rZdQrDo3n5jBblStWSjjvduzJiJGtityD6Wb6YVucKRFraaSBCoYxHMx0ZhIoUgHUefoMAVp+ItFWO6Ag1CC4drgEHRQAt7LcgaW3wxU8jGVSWVFcEtCBm7RrABgzXZStjoLA6eGFniNPlqMwaSVH7RCWuWRiQ0bG+m4OvwwxzVQQB+8DbMfRNDcbDRrfHAA+c0+5l092ohm1PSaJoG/wA0I/xYQKOnBlCErYmwJBIuRdTYEX1tbXe2LM9oYCwsTsSYbCxzMGEsfwGVxf8AexXnLcf/AFaG+iBn+KKQP8xXANNfL2XZCN5UWDYxMA5FhnIzCzG4HveeJMdeOIQVkCzVEsoUOqVDLmBS7AxiMBLbgjfUdMeJQK6Pm0WMEkknopLW8za/xGEXlzi3ZVPbML3VgwtvdRYHyJAvgN4LFG/unAQdMHIXLKxJuxUlj4k6k4BHAS6CnL9oqi5yEj+HXEUeWDvJC3qlve1rH0OhwGqIOzkeM/gZlPwJGA5NghwYWZnzFctrsOgJ1OnpiCRja521FzY2O4J2wDRwrjcqrMpbSU3ztqyjbS/kALHEKCcX1upLE5tj9PXHo3bpbTfrgvwispXSSKsFiVGSQDW4Btt1GAkT82yxDKjB1t3Wf3h8eo9cQOKzS8QmzxwKHRBnCHc33N7a+WAc1GDEzGQBwBZfH0xcHC6VHiWenK99VJy6G4HX66YAbztL9yiC93b3fEKLk/O2IVDwgU8qjtCxmTMQBbVGF1HiLMME+NL34HK37siAnYE5T8zbGnE4gDBLY3jJTQbdoFsTr4rgB/OcdkYqbMGzXW4NivlsR5YXaaN+zLAM22ZvAk6XY/iPhvhg58cimzi+th4a6j+eIFDzTJDGIVVco1AIHXW58/PAd+X6eqZ/tEzhI4lZe0kJYlDfuZQe+TYeZyrrpjThHMZhIBqKiOJfdEaRyixJY5xJ7x8ba764gcS4vLNYu2i7AbDXEjgHC4qm8ZlKSsFaFShyyEEsyM2wzBQo8bnwwD1Hwj+04VnjmAB7RFYQ9iJVbJmzrdgdVIuw9B1xB5i5EvTSyIxkdQzFJALNlAICtuAFJU31IA1HVs5kqnWizxSmBg0YDWvlBkClbdRraw1wYR0mJe5MbjJY7Ne4sAdgQD88BQnEKhu0AcESKqqxuM2cXVWNjY5gOngfHDry1xupkeOAIWVioaXXKiG9y3g1gQB1OB/OHLkkM6raMhyDG7ndY8qsCSNJNQ3nuDqbM/ss4Oqw1Empzvk1OyxM2W2vunNudTbywCr7XaPs6mOZlCtMj5gPGFwqtb95WH+HC5W0LQRgPo+RT/8A0Fx8rn64sX2j0ZlkGYXVEjYXYD3XYtZbi91Ygke7YW3wG9ofDmKLOBcAKslvwZL5WP7pDWvsCB64Ba5K4rLTzEIgeFgDMpOige6+uxAuNtjhnaojq2j7Lh7SiJs6S5xEinut3XO690XAuMIVLxEQuGZO0juQyXtmFuhHX19MMcnPcs946Sl90XysbhRpuqkBR6kYBl4jRM6qYxnkBBYA921mO5tfXS240OOPFJGMMhAYhY3zZwVA01ykgF2BGlhbxOJ/BuIBQC1gxuznWx2uwcqMwW2172U6eMqp5frKhKiZmX7+MJFA7FeySzaMbFRIbgta9trnAKPtOpXKU0pN417jj8rMFIbTxCsL9LeeBXs74erSTFvdVFF7bMzE/QJfFmS8CnljmhYBFkjKBmIsLgrstybEXvgZwHlOWjjlV2EjPJmzRqcpBVQosdRbvaH8xwAbmw9nROiKQxUoLa6uwU3sN9GOKrQAaA3Y7kbeg8Ti3+Yqh44ny3LWYADTZLXt/Fb4YpaM2IttgDEDWDj90/pgONvhgpDrf0b9MCxtgGX2e07PVEKdkJOnS/8AXGvPXC2gq2DMD2iiS4Ft9P5YN+xtrVU+l/ufl3xjp7YKUrPBJ+F4ivxRtR/mGAQMS6KAsy6XAYfriJfQ+h/TDklOsYKICFADC+5JF/ngBVSdHPib/PEISX06+P8ALEziQsun4rfTB7h/FqIcOaOWMLMoy2sMzsdmB9euAgQcPpTTrK9SVka4yWBsR08R64JcicTeOUwoMokF0zEgFhuPUg4B8F4ZmPaSgpGAD3gRm6dRqMSOYlEk6LTXbKNLG1z4r5+eAf8AjL/dgdEZHHrrf5gWxE4r3oiV7ux08jj3GYDjz3T5aBrnNZ47ehYaYV6fhyyUqzglWXuMNw3dLg67EWt5/DGYzAa0tCHmo1v+2kQG4vYEXIt1GJnDKQT1sC+4jSRFVH4B2gWynxsd+gGMxmAtvicYnoJFN1DKzCx1UhwRb0xtwDiDNRq+1lUqLDQEXCjTYbYzGYCXx3gySw1Ae9nUyC1u4Vjtpca3trfTHbhdAkBjplzd2INmvbdwhFraDW4F7DoMeYzAJfNsqSilq2QiVu0g7rFVsZMt2A97cmxNtcGUlJUa7qL/ABFzp4YzGYCq/aPw2OB4DEip2quWCKFW6soByju9T0wsnicoQwh7RprlUBQx8WIF2+JOMxmAP0PFZIIo3YiVFbSNhp3LsNRr4XxbPKXMLVaFmXKQdTe9+l728sZjMAXFawNvX6Y5ivJsNVzDQhtVN7XGm431x7jMAiVHMxmrWpZokaSGQRGZe72i2YkFNQL2vvinwmo+XwBtjMZgCNMu/of0wJXbGYzAWP7GYxmq26hYgPQsxP6D5YavaZw5JeHu7e9ARIh9e6y+hB+mMxmAoxjofTDkspYAn8qj6YzGYDegolmlija9jcn4HHTmvgCQhGzFi0hXUDYC4GMxmA78a4q8+r/hsot4WGIXCZwjs2UFhG1j1B6H4YzGYD//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TEhUTExQWFRUXGRwYGBgYGSAcHhscGxgeGBwdHB0aHCggHBslHhkcITEhJSksLi4uGh81ODMsNygtLisBCgoKBQUFDgUFDisZExkrKysrKysrKysrKysrKysrKysrKysrKysrKysrKysrKysrKysrKysrKysrKysrKysrK//AABEIAMUA8AMBIgACEQEDEQH/xAAcAAACAgMBAQAAAAAAAAAAAAAFBgQHAAIDAQj/xABEEAACAQIEAwUFBQUHBAIDAQABAgMEEQASITEFBkETIlFhcQcygZGhFCNCUrEzYoLB0RVykqLh8PEkQ6PCc7JTY5MX/8QAFAEBAAAAAAAAAAAAAAAAAAAAAP/EABQRAQAAAAAAAAAAAAAAAAAAAAD/2gAMAwEAAhEDEQA/ALErasxxSSi10jdxfa6rfW3TTETgHFPtEOdkyOCUkS98jrvuAcpBBHrjlzQL0NVbdoXUfxCw/XAzl/ig7GtrGXLGXDKp1v2cKp6XJAHr6YBpN8aFsCOF8aRKSllqZArSqqszaXksc17be6flgu8WXQDbcYDshvj22mI0M4I3x2z3GA9V8b5scxj1WwHa56Y9Z/jpjnHJj3NpbAdhj3HLPbHpk8MB1GOgOI6vjpfAbAX2x6Wta/yxB4jFnCr4sD8gbfXArlzjK1KM8QZVWV4iGte6Gx8d98AxhfDGHpgVUcUVJIomlAkmYiNSLlsou1h0t442pOMxPGJkljaMkgPmCrcGxFzpe9h8cAUxjyBQWY2A3Jxzjnv0sRowvex8DbrhS5rhq5JFyQsyKdArA201Zlve+wGAnV/MlriMDyJ1Pywi8WpvtEheV3cKMzljuPwxqNlW+9t8SxFIO9JHIgUX70bDU+otjlRqGW1wSSpaxB3ubaemAncFpDDCiMbqB0AFgTfXx00wCo+W5Z5SsdgqXUkjRQNiT6YYqysCKzHWw0HiTsPicQ6zlqadoxVBlRk0iVz2Za1ze1tTtlYHAd+Ic50fD/uaSL7TIq3Lowy5v331N7a93bAflnmys/tJHnJMVQVjaNSciCxyFAeoPXrc3w68r8tQ0zZiqq9jZdwtxY77kjTE6q5Xp2eJwCojYvlGuY209Mv88AcXxOPb4jUdWHzAW7rZdPIDG0NQrkhTe2htgOt8eMl/W2PMwuB449wADjVE01LJEpAZ1sL7aODY+ANt8AONJJaSiQavWq0Za4UxyZ6qxO1s6MhHhl8cEuMcxJRCm7RSY5XZHe+qZApDEW7w11wwkH1tb08iL77nXAIRroxDTLWxkJ21Wskdr5Wt3Vt4DttD4WODPBeMFaeJp2AVaKOZ2tc5gxjJ31uANOpxMqeBI8+dgCj9p2ykfnijhBXTeyX+GF/iEhNMwcXdKJkkABAJpahQ9hpoRqD54A1M8dYsbQSFGkR3jkA6xlVZJEOuhbUbi2FWo5gqqaQxToAw13NmHRlOzA/Trh7paenEkrRr+ykdjbuj7yJWNraFSgX4jEAUgqqGAVwUu6q2YaFHk1XIejaqD0PXAAaTnYXs6n9bYYOCccSovl1tvfFf8e5alpG7/ejJIWUaA+AYfgbyOngcMHszGj38f96YB2KHfHMSWxLlN7aaa63+WOHYa31wGqsdMdIwb646xx46rvtgOWXfHQKcbWx5e2A1tcqfA4o+XmR6SOrpYWMcz8Rl740ZIrrqCdMzWsPJWxeAbvH/AHt/zhA4t7Ou0biMwZWknYNTg6ZO9nYMSNCzaX8AcBGn4j21VxHiI/Y0UL01Mb+9IQQzL00J+owB4NUrU0dDwyFJAUqI2qGZLIVBZzY+Z1sR0OGbmXleVOFUvDqdM5kljWdkHugku7+mbr4AYMrRu/GA2QrDT0oSIkHISzZbg3toD64BUqOMSU9TxSlpwWqKmpjWG2mTPFdnvbQAMNemp6Ys7g9F2MMUAYydmoTOxJLEbkk+d8KfJsYmreI1p6Sini02EYs58ybKMFfaDxBoOHVUiEhhGVBB1Gey3+R+uAFVHtCkeV0oKOWtSPR5Vcqt72slkIPqTqNdtcMXGqqliMX2gIDNKsUd0BLO22w8xfX9ceco8NSmoqeJbKqxKzHQAllDMxPzN/AYr2przxDilHMB/wBMs/Z05P4uzyySSAHoWC6+QwFjvRU6alIluQBny+8fdUFut9rdb4mSwZ1Zb2638COtvhir/bNUtnhhjzMyKagqLZUK91D6sSxNzplXxwa4PWfbOLVE8T5RDSIqk3IDzXa9r2Nj08sAamnFXCtRRSRyXNgSSqnKSNDa41BwVkZyoJXW3esbgHyPXFc1H2/gtPBDE1PJEWCAspLtK5ZjpmBynocPHLFTWyLJ9uhjhZWATsz7wscxtmbrYYDhTu6IV7N1aR2uSLWvpe/oMFaaMIoAta2g/r54EcY5mMFfR0QjzCpDMXLG65b2AGx2t8ceNx+CWomo487SxpmZlHdBvYrmB0YXA10vfwwB8jQY2gNwPHr64WoeIPlusokU7MpVlPTQrpjqOKSLfRTex2PzwCXRVDVVNQdsxfPVVMLk21Dwvl200sPljtyxx2d5KZs3cWlhjdTtmlSQoxHjnht8cD+FRSNw9+xVy9PVq4CqS1nhyEhevvHHZKFqWWCmf35f7PK26dlUt2gvtoGA+JwDpy/xwzUgqZ0EHdzNcnKFChs4J/AQf1GCFXIqr2j2KoCScubuNbN6qQAfQYUYaULwIoXZl7O2u6r2oXJ5hQCAcS/tDJVVFEmidrGADqBFNTPEFW50AkjT/F54CbT0I4dBWFnLwqheO+rIixFezP5gthY+GNeOSPBwtnH7SGnjfX8yKp/1xI4VxYPIaGeMrKsQuG7yTIFCllYdD4EeOCXFULRyKq5iV0G97Hb00tgBpqkh7Kkdc8bFacMRmH7EMpcdQxuL9NPHE+OnjiNo4QoJuSo8dtOuAVS1klDG3ZxuCx0tkjZVbX/4gcMsoYtm2W1yviTr8hgO6tdsttBucdtO8PDGlKhym+5NyMYubMwy6HY4DztVuBbUjQY3v3rW288c3owWVyO8oIU+v/GO0YNzcb4DhUVKqbEgYiScSjG7j5gYSvatwKV71MUrqVQAqDYEDW/risOWonqaumiLMQ8sd7k+6Dnbr+VTgPo15FUEsQqjVmYhQo8ydBjemmV1DIyure6ykMD6Eb4ROO039pcQkpZHKUdIqy1Cq1s8kl2CseiqoPpY9cDOMPBDwmNOGNLGKypRY2u2cMzd7rcAZLaeWuuAtJWxgbX44TU5s7KTixqHBjomjyAABjnRu7fclnXEWf2j9iKftqWUtJAJX7Hvdnmay6MB3CBe+bqBgHWjokiUrEgRWLOQPzMbk+pONOKcOSoheCS+V1sSNwdCCPMEX+ePaHiKzRJMoYK65lzAqbeYO2N2k289vPqbeNvLAI0fIdYIXjatEncEMOjBY42YGW4JNyVAFgdgQMSDyelHV0bUscrRmQmViS+UqtlOp7gOZifMDDzG3yx0V9Nf1/3fAV7VcuyzTcYmnQqph7CnJ2KBCxYfJfm2Jnsl4X2VI8pFmnkLeiJ3F+F8x/iw7nf4Ef8AP++uPbWFgLAbDoMAi8wxfaeLUcOpWmBnYdMxIb5js0t/fOHW++I6cOiWZ5wgErqEZ+pUEWB9LDXEkYCr/a/LKlZw54C3b5Zljy2LZi6KNDp+Pr69MCF4JNE44RSMBNIvaV81zYA7R5h3sihtdixb1w8V3L803GIqpwPs0EP3Z69prcW9Tf4DC1xmh4jT8RrGpIGf7ZlKzKL5FWwNiSFRwTbveRANsAA4dUfYY+LJG5aKEokbEWtKxaE6DQE2N7fkGOs/a01FwyliZlmnkViQTcKe8w/u99dPAHHXnflg0fDKeIsT2tRmqXGt2yEIATuACwBPvNr1xJ4BMa+uevylYIQYqcHqTpp5hSS1tLsB0wDdwacxzz9oQiOtOqMTYGS8qsB1vqtr4NVUAJjfs0d4nDIX/Ab2axA0YLew2vhZ5gsKeVz/ANsxTX8OymRyflfEThfGWmqkmzZc4p1kVQcrHtp4rWJOlyvXwwG/FeA1MVHUU8MhnjmZFiQrlaFJJCZNQLEapr0CnG/MYK15kXZJKJibbpJK8bfJkjJPS+CPA+ZhLGjzKI5CYVIUkgmdTlPkpdXX+HBqopVlRkdbqwysRoQL3ADdNRcYDjCbVzD81Mn/AI53H/v9cQW4z2VW8UmfLLKI43A7iOkCPlPUFgxa+3dwYSnzTLMWsQjxkabOytfyIKn4HCzPUt2M8zrkL1FSFU7hVp3hB/8AHe/gcAd43wWOrREkZgqur3QjvWuCpPVCDa3niZ9oczFSpCkHX94nYYA8F4mBp2olXsonCjdB2YQFeoVyLgHwOD8HFYmCMrqQ98hHXcH6jASaJbA3JOp3x7JHeRTmIHUdDjSOoUkgEab2x3WTXptgIom8Lk9R0HpjtRyEne4/Q+GN0nG9xba+NjbbS+AB86qDTS32Kt+mKl9lEPacQjNhaON3J8DYRr/9ji2+bdaeQdcrfpiu/YbS9+rmse6sUQJ8WLO30C/PAd+bhVUU3EjHBJLFxCNSskQLGJ1UowbKDYd4723FuuJ9Tw9Vr+D0aDu0kDzuNd8qjXzDL/mxYaPbbGjxLcOVBYAqGt3gDqQDvY2wFSVfCmq+NVVL/wBiSeOacjcrDEpC38CZbep8jc/yxw9p+I1dXBOaeKGf7OI41FpEiF2W52XP4DrphxoeGQxVEtQiESzZBI3iE0Wwtodr+NhhZ4RyZU0hAh4i6wmQu6GEd65u2pJAJ2vgHN3ucVZ7TONNDxGkZFLfY0ErgX/7sgBBN7C6qBr1OLRZrny/l/phG4Ty29TVcVeqjkQTyJBFcWORLkOlxYi/Zm+o0IOAj8H5skreLJHTs6UkKSXFrdoALFnvtclco6AHxwc4dzM/9o19PUOi08EaSRsQBlUBS5Y9fe+mBXs5poWkrJoUURo/2aG3VEuS19mzWQ+Opv0wH5q5far4uYUkMYkijMhUbIoJa99zYJbpcjAPPJvNLV/2iTsTFCkipC7XvICCWuDsV0vbTvW3Bwa4jXpDE80hypGpdj5AdPE6jHnD6SOGNIolCRoAqr6dT4k7k4SfbDXP9lipIrdrVyrGo/dUi/wLtGPicAzcB5to6w5YJlL2v2bAq9vEK1iR6XtgvmxUftT4NBRJSS0i9lUIxVcgsXEaftCB1z5QT1z2OH/nPmVaGnaU5e0buxIToXO97H3E3Y9BbxwB5TjXPhM9mPGpamiZ5naR0lZMzWvbKjC9h+8fgRiNzX7QBRVXYdj2qKitIwazIza22y2tb3rb74B1q0V1KMqsraEMLi1/A6YhcTjRIGNgiQozCwAACi9vp9ccOAcbirIu2hJy3IZToyNa+Vh0NtQdiNRgb7Q67s6CQdZisI/jN2/yKx+GAGQ1SVUM0SbvSubf3lJHxGXCnwaItFLdiuaKmmVhuoNSrZh5g3Pwww8n8IamrQAGaLtCgP7nYsT8Mwtgo3JhFPJGkoLmmlp07thlMnaw9dCvunxvgB1BSMklABqvbSwSkDUtSyu8ZOu5DP8APEjnVC1VFct2dJEatwhAJPahQQSLZrDc7AMOuCEdI4rIs6ZV+1TurW0IlplbQjT3y4+GOXFQsk/Exe4WgVDbobytlvqL6C4wB+nr0d8uYCQmWyk2P3UnZufCwb6HE2opFkAVxcAm1+hsR+jH54ruOiYZ2kbPIkbd/Ynt5nD/ADDrf0GGyl4y41Zc6mVELA+4jxs2Y+KggD0OAys4N2bPJGBZ8ma24RJQ+Sw20dwLYmAdlGpfIzl3RbLluM5sLfmtuRvgnGQSwB1UhWHgbA2+oxF7COJpZLsc2V3QnMA22ZVPuk9baaeeAiUgW01j3mY3A9LaHqMdHp2jBCXZioCltgfHTA3jnO1JRlElzqWF1CpcWHoMDP8A/WOHk2vN4fsmwBqi4Sy0op5CXsR3xoSL3v63wVoVbv59e93T4jpfEaLi6NqM57ub3ehwvD2mUKkgmbMNCOybQ7EYAD7TONTJVdgGAQxhj43uRg77L6IR0Tta3aTM3wVRGP0OEHnvjcdXViaHNkCKneFiTcnY+uLS5MhK0NPcWLJnPq5LfzGANJjZm6DGmET2l8zmMLRU7IJ5xZ2ZgojjbTViRlZtfRQTgJ3AudFrK6amiRTDGmZZQTdypAYjoUObT0v1w25sVjyzwpKHjS08WqGj97o7WBZh01I2G1hiyXbAe59cbZzfS9+n+mOBwqe1biPY8Mks1mkZI11sd87W6+6mAaqSkjhBWJFjXMWyqLC7bm3Q7beGB3DuClK2oqmkDCVVWNQtim2cEga3yrb443hl7CnTtmCCOJe0ZjtlRcxPUm9x64SH9qf3gYUj/Zble11zk+WnZg/uatqNemAtBnPTCjzpy3PVVFLU0zqskAZTmbLa5BDJdWGbfceGGKkqlkRZIyGRwGVhsVOx/riQjbkajxBzD6XwCRw3kaftTU1UyVU62aFCWCF11UO5BIRTYgKNTqdcAq3hXEOJ1UlUqpGKZwkCze7dSSRqCGa9i5OlyAL2xafaY6CQ9TgK49lZMEnEKWbu9kySte2nvJIbjSxAUjyxG5M4xTXruIVskYFS+RYnILNHqxAjF2YkFEGm6YsmWBfvAye+CJLKLkFQveIGunrhKp/ZXQqQWkqZABbKZEW9vFkjDfXADPYrTsDWyBWWFmjVLm5updrE9WVGAJ8cdfapWHtaSDcKHma/ixEafQP88P1JTpEixxIqRroqqNB/r188I3tSiiaGOoGUSRzGAEMp7RWFyO6TYqRfWxFmwB1OLqtRTRD3pZivoFjdifoB8cNGXTw9dMVB7WBZYG1HfOxsdQL2PTCtwznerga8U8gj6Rse0XyuHB+lsB9EA/7/AJ+uONNwuFDMVjANRftiL9+4I8dNztbU4RuA+0jPHmqUQAC7NG2W1v8A9chJN77K3TDbwHmmjqjaCoRm/wDxnuOP4H1+V8APqOWpA8fZuGQuqSBve7Mdmbk3sSGiN7DZumOdAVCSLJ3GK5QraH7nPCx13GoPoRhuxwqII5RlkjLaslyp0G5IbcK1t+tsAG4rVsh1sPtMSnXTvxo1yD8Y8TaRWkRjI4du0liBtlORmsEboSCF1FsSON8KE6ougsTbyDIVPn4H+HHAMbiNtHDxyGw0IuuY32PeFvHXAVR7XoTnpnsdnGnj3f8AXCCsfiDtf5Yt32rUd+yt0drfEXxWk8TqpzDyGAuDlCvSaJHQg2QKfW3X5YQ/aFwjsassPcluwPgRoR9b4l+z3jcNNAyEgSsxOp0PhiVzlWrURqS6l01CrbY+eAVKeEmNrC7WNhvraw09cX5TwhFWMbIqp/hXL/64pflOoWGVJX1RdW2vpr1xZFJzzQTHu1SI35ZrxHX+/ZfrgDtQzZHKAF8pKA6AsB3b+V/964ReA+zaOZJJuJdpJUTMWP3mUoNfyHKWbw1UAKBh8je4uDceI1Hwtjdn0wFV0nLycN4xQxRM8iTByC4AI7rgjugAjY7DfFnldLf70xtJTxsyuyKzpfIxAJW+9j0vj18AqcE45JNW19OwQJTFBGQLMbkhs2uuo8sA/aCv2qv4fQjVc/ayDfRiLX8uzjf/ABY5ceSs4fX1FXBTmohqgCwsxCsADY9n3gQ1z4EN5Ymcj8EqmqZeI1qZJJFIjQ6EBtCcpJKKFACgm+pOA5+0yV6iopOHo2QVLtJKRvlDd34KA7fLDJxzh8I4fPAECwpA+Vfy5VzK1/zXAN/HCxzfOtNxiiqJjliaMpn6Ie8rE+mdSfI40575pSZPsFERUSTnI7RkFcuncVhoS34iNFUYDXljizQ8AeUmzL2yJfoXkKKPgWb5YADlBqXh8fEIqiSGchGye7cOe6q2sWe2tje+DPOlCYqXh/C4yHeWQB7D3rd0sR4dpLf+DAjmrlGtgiWSWcVUERAADsMiXCjut7oI0zg3W+AtHlziRqKWCdwA0kYZgNrne3gCRf44JSrdWW5W6kZhutxa4v1GIHCaiOSCJ4RaJo0Ma/lW1gPUWt8Me8V4rFTRmSZsqjwF2Y72VdyfTpfAIFf7L5olaWlrHknUXUWys1rmwcNfMfPQkYZPZ3zM1dTHtf20RVZGtbMGBKPboTlYHzXzwucV9qZcGOjgYSnQPIc7L5rFHe7eGbbwwZ9mPLctHFJJOrJJPkHZtqyrHmtn/eYve3S2Ad0cLdrXC3a3jlGb+WKn4dyUtZGlRHMydqolcHvXla5ZjfrqRiza+W0bW3IsPjcYRPZfMfsnZSXUxOVN9LfiGnTfAa+03h5ko0lAuYZBm9G7v+/XFRzwWa2Po2u4cJ4Z4DtKhA9baH54oXiVFsTcXXroeoP1wHPhdVCmk6u666IQDfoST0HgMPfBuU6eSCN3WSNgbl3XKT1uFPhpriXHw3hk8fawQPMYVQyumeOxAG2oVyLXK4YPtyTgdneTMpyquhPSw8N8ArT8w1/DmhjSo+1h1JKyKXU3ayKraMGtv3j44e4+fEhIj4jDJQyH3Sw7SNraEq6X0Gm+18VpxHmVvt0EUcl4YKiNFNvetIFZmP8AiAt4X64szm3hMc8MXaC/ZOSoJsCWTLY+Pu3tgGehrY5lDwukqdGRgw+YOO8oABLDbX4DXFK1vDXpZI/s7EFyy5wdGykXJAtdSWtfDdwfmR1UvkdgmlRBfMya27SIHUi17rrfwwGvtVppCITGrMc34VLHa2w9RhRXkKpl1lzxyEHQjQDzGLmo6xJEWWMhkYZlI6ggEWxH4zxmGmiM0z5E0AG5YnZVH4mP0wFBx8lVSVSRPEzBj7wFlt43O3pg3zJyx2MBl7Jo3QgMcwIcX8L+frhqj53+1PlMeUDVUF7geLN4+Q0wWnGZLlQ400a9v82mAp+ZQFaxNiB+uv8APEOGuCtqo171/HoB9MNXH6GN46iWHusti0Q1so98geAvfCrX8EmRe0dAEvl7rq+RuiyBGJjY62DYCTHx5kOZCYtb2jOQ+pyWDN63Hlhp4Rz9VWsWWU/hWVRsNy0i5SultTpivoaR5NEUtr0w+8m8ls6STSJ2mVWKp+Zsptod7WvgD/C/abG+k1PJHv3o2Ei/I5W19CMNNHx+nlRXWZAGJUZ2yHMNcpD2s1tbdbG2KeqlJUXBBt89B9d8S4qVmoZQRmzyjukfhjUXJ87uPlgLqR9NPp/XHojzfO2Kv5JqqidOzjZgsQOZxplspIHnjfkTmviNRCZZGhmAcIBImVj3cxIeO2xI3BwDtxHhUFdTqs8bFGGdb3jdCRuL2KNbcHfEblzlWmor9gpLkWMshDOR4A7IPEAa4g8Q58jp8oq4pIi+xUiQab7d7qOmJ3DuZ6SosIamJzb3Scjf4Hs30wCjzdNLFxWOpNO88cMS9mEDEDRu8WCGzZiTbyGNK3jVdxNDTU1K8MR0kkkuNL9WYKAo3IW7NYbYscSsB7xA6eHnjHkLdbjz1/XXAD6eKKkplUuFhgQAu2mg0JPgSb6DXXywt8Z5Ulra3PUSXpEVTEYyAWV/ejFr2va5k6jLbGvOfA6qtnjhBy0dgzspAyts+e+pa1gg21Jw5RKqqqoMqqAqjwUCw89gMB7Q0kcShYo0jVdAFFrfHc+pJx2ud8cy1sbFsBC4kbLe1yRoL6m19PjgSs6mN5AmQuLspFjfY3t1xO4pXLHlZrCxFv1H6YA8D4+J5HYiyoDp4k9fPANlE9gD1GmEPmjlR3mkOZFQ3MQPQt3iLDXc9cNtNxKYymEwiUAgGWGRCF6gPGzBwRpcgHffA7mHiCGsWAQux7PMJFJAViDow2y5Re58MBWEbz04eJppY1vcjtAij81wNWvfDpyrV9hw+srFXKqJ2cLHdn1zMPLMVA9DgXHwb+0Kl3JVKaNFIkOpJJK3HkTYAnwww83UrwcLeicfsRGUlC5VlAJY+NpVykkdbgjrgKVe6g2NrDQ9dNRj6G54cnh0kqm2VopRbwzqfkVb9cfP88e/hsPjv9MX1DMZuCZ/xNRhh6ogt/8AT9cAC5cYNBG9SNRsD+XNdb+ANrj0wQMkYPaK3aHIc2XQ5VGraWN+vwxXNRxtmzC/geu9/wBADiFS8dkR7q1twfjpb5H64C1/ZfxgM81NmBy/ex22KMe9b42NumY/Cd7XIFbhrudDE6OpHiWCkfEE4q72aVTpxKmsDqzKf7hU3+Gg1w5+12eWSSmpkJETIzSKPdLZ1yE+NrEj1wCHwqvYFVjYJtmO5PpbW2LQWaUU+WNS7MPevt5jXTFZJw7sWOSRSL6bX+vpgvwbik8jkNLIIlF3yKCbdFWw0v44CZy3w2RahqioNlJMd9LOSbG4Gl8CqzgEkTnun7OGaOWSx72Z2K5tbsNrZfdJN7Xw78HiiqqxYx3I6eEyrF1Ls2VWbrcefjghzXwz/pu0zsrEqGUNYOCdrdSu464BH4Nw9YWIY6Ek30vrY20xM4zHxFEeSmqX7FBmIiyKyr4kHUgDwxHqpRfToP8AjBPh3NCqjo1rdm4JI090i3nqRgErhnAJcj94FyGCrfW41v4C+HjkjlovSR5SfvMzyszXN82UAX/dXbCH9pICr9qJFtVVd2I8VXUk6anTF4cnUpipYonN3RQGt+Y6t/muMBtJw6Oko5xCuXLFI3q3ZtqcIPIFN2dBCBe7Av8AGRj/AEUYsXmp7UVW3hBL9UIwr0lKEjSO2iBV/wAK5T9dcBXXtbqLzQIPwxsT/E1h9Fwjt7vS1x0wf9olSWr5VOvZ2j8rqLm3xY4AqLo3lY/1wBGg5lqoP2NRJGOgzEj/AAtcfTDhR+0yqjsZUinHUgdm3xKXU/FcVy7XA6fzxNh1TfrgLd4d7SaVx94ssXmVLj/x3I+WGTh3GYJx9xNFJ5K4uPVTZvpiiaDQEY9MeoNtjvgPobN4i2MZ8UxyLxereoMYqJTGoLFScwttswOLYjnOhaxA64BM9plUSYoRfUs5/h7owG4TVvTg9moZmW1j63xtzxMwqiSNMi5CeoHvfU4GR1oKDNp6YBk4wJoZl7MQsKmRUdJhlIe1lZZEsyi2l76eGLD4hwoSwmK3eOUE3OuXYM25Gp36fHCJ7RWmqlRcqrLC2aMA+61wSC2xNgD4Yf8Ag9aJ4IphvIisfX8X1vgI0fD4YVaHJcsihyNVNibCxIy2xntDW/D6jrZCRp5G30x0qq67NYag2a4G99NziRxxBNSTKAe9E+nW+XQfPAfN1WLH4n9f+MXr7Ml7XhcUd79ySL6smKRqqdlIDqVYXDKRqCbHXFx+xaf/AKIjX7uZ7/ErJ/7HAVHBTkxIWIBKjrdj491btv4jEvhfChMT2ayPKO8EAA1HTzJI2vgzLwcpLJGulppI73toJGAufCwwXopn4e6PEhlkyXX3cgDMQwJNityqkG9t74CBQcOmoDTVskbi85Vo2GW0ZTU2GoAO1z0x25iq4zUgx7KrK3eLG99B3tgNSLePlhm5mlAgYyP2kQLsjA3BzLcKpubgAkC3S2KoruINJI0oXLfew+W2+2APR8KWqnVAwDk76CwG7E7fDBrjXLdZR1KycOZ7ZAG7y6H95W95G8trYS5KgundffcWBH11HqMaNzDLGEySEOqlC4LHML3GbOTtgLo5Hroi8zySRfaZXs4UAHJCttBfa+dviPDFac68YqaioWWUFUyiWmVTmURnvBgy6Fz+I7jbTr77PatZJjFLFmEgZWlW4Kl9BmK7ZjpfFi0fA0ijMcKyKl8yqxZsjdStxcA2Om2AquTjBbvDfqv9P5YjNWq2pNvXph44xyjTkllXsiffdSbKTswTYpf3lA8CLa4TeJcAkQvGR3rHrfpcWPUG2hwD1yHwXtlkrJbOEQ9gtxqwuDIVH5dAt+tz4HDzy7IezB8QD9P9/XFS+znjLKpgC3ewaMBrZm6gnZEsbknoDbXFrcDvfyyiw/W2t9P54Ajx+UGmmDahlyW82IUfU4WMwsc98osTb1Bb5C5wX5klAjjS+rvrqNk16/vMuFHm2t7OkqGDd4oQp/8Aksotp+9gKVrKkyu8re9IzOfViWP6j5Y9puvocaSixPqf1/pjIm39MByUbYk0xxwGN4sAVozqRrtjcyEKfIHEWgGvXbBvl3gwqJ1D/sQRn1tmJuQg9bXPlgGD2YcFlRGndLCUAKTvlW+tvA3+mLHDAAXFvG3648p49Omm1tvgPDGVr5UZgtyFYgHbRTgFvj0ENSmfMDlY5XFrgM1iPjbrhdflQxyhXOaEd8G2+o0OFU1LECxyaDuroMEaTmyZEYPJn2UKQNvG+AP8U4xGitqXcgnQbFsN/IFSgolUv3UY942A1JNgetuvris3hJGYK2W4XUW7xOgPhvg3U0q0MrxXjLq3vmF5nJyKTlXN2aWvbMRgLKraVJVYqQSRZTceu4Pj1xtFxcRrlcEuCb2sR6X64WKPmoZULOXJsLMqoxPhlS639MbPxvLJkWIOWfILtlKkDXMWGUA37vjY4ANztw4VcodUETkam29hYFjfU/0xO5Ap6umikiSmjLNJndpJ1UEWy9xQSdgNTYajBimb7QoaPvqQ2tgCLXDA6XBGlxiFxKlihrFkkSgtJFHZ6jOrXVTexCtG97X/AA7YCZxvhzROZijOkrFnCDOYmbXZdWQm+oBsb3wH/smGomjLZJAD3YzIWzWF8qxKQB4szaDrbDpwvjUMpyxyxMVFvu9P8IO6+eC0YCEsFQXBu1rMevgb7eWA4twqN41imjSQZMpDAEeLAAWFvP0wj8e9k8DKWo2eKUahXcsjDXuG+qjWwOtsWLTy5lDWZQejCx+W/wBMcKqvWM2LLm/LmGbz09NcB8wcaoJIJDFIrRuDZlO4+W48xpiEkdyFHpc7DxJt0A1+GPofnvlSPiMDN3VniX7qY6C2+V/3DpvsTp1xTPD6dJ64rGLRxxk6eEaXbUb3Iy5vAk4CxuFQRQU3ZLG3Zt3XPdILG2YyszC7G+gAIFrCxxy4ny6khXJJNDnv94ssndb8N1diQL7ra2uhFrElwG0lKjEBllzvZhcFZHYgEEbEEaYgU1G9OWjzSPEf2RYlsml8hvqRoQLk6gYAVRxcSQKz1CPC1o1MwVispOULIQAyp2gZcwJ3GmJNY8rKI6uIR1CC8ckWsUgJsyAjVX8A250xP5TroayOqitePtWNupjnAe4vr72e3mB4YJ0UzNEvaWdlvHJcaMV0Jt4OLH44Cn+E1op2Vj7jCzsBqoBFmTwZWs4HXKR1xbNFxo2hkJUSuQpGpUvrmAP5WynfcW8MV9zbwcRWKK3ZHOgJ1OaORg4a+t8pVgetzghy5xpHipkBQzxCTuOcokZFAiAbT9oJGF9wVGAe+K1STyxnKMqJfKRfvlrm+ljay2OFfnqhneid0j+6R1ZzfXIua7Bb3sGtf0xMreYIBF9piUEZELIgNs/VBcXuLd62g11wB4+9HJRyypHXmQqPvJWZIwzsBbKSEZMxsQo88BXdalm9QD/LHC+CVdFmjuN11+GBZwHhxsoxqBv5b49BwE+hk1Hxv6eOJ4qGURFCQWkDi248D8gTgIW7p8T+mC/BgJqqFAvdGlj5DAXrBWqQtmGbz2ufHyxx405SmmcsO5G5+OU7YAWAqnuAiRwgsB+J2JO52Kqv1wBIMscsYkJeQCIKXuuc/eSWudrWUHbABFSJ0UqbaDTw0/rgTxCEK1hrifHwuoR2URNcXJUjw8DscDpZw5Y2ynw8D531B8sA3zcejrQ0bHskzKSw/EL+WIXHeYBUSsXGtypceAAXNYak7YI818Dji+/jTKHIVlXbffTbAHgvDO3qUjIPZ3vJY2Kod7HXXS3jgHH2Pctq7SVjqCq/dwXG7fjf0AsAfEvhs5q5cRmDrnUsuUFdcrgjKx1F7X8fE7gYIcL4hEsaxwiNUUZUjXTKB5e8fjrfHCn5qpqtZIVLxzXIEci5SzISBkOqsSQdL3sdsAsJxxqeSN2aLJKucmNcoYL3XJuLhrkWY6MM21tCL8Vpa54qSaPuj7zsXBzXVWubqSoWx011tcXtgMhKtOqAoYo8isBmyq1mFrd/slysMqhiC21iMRuF8UFLMFeppKV5FXPmpy6s4upIYFOzXx136YAjRcgIhlpczLOGaWlmL6FLLlDKdCVcEGw2164Y+WuZmkJp6lezqE0ddNfMa2t6G2B3NFA1RFHOJqaUwI/aEFlXLIyMWXKxINkIy5he++EGteWMo7K8BBIQM+YgoRfIWNyhvcX8OoOAu2sgL5bSOqa5lQ2Lg7DN7ygG+2998CuMcERYJZKcN2ojYqC7EFghtcG999/IYB8sc4iS0c3clGnkfTz8RhwhqBo3S+um46/TAfM1dxqeVQJZ5pARoHckWOuq3t9MEOWWCx1T6huzWNLE+9I1v0XbEPifBTDUTQPvE5T1AOh+IIPxxO4fCFiCbh5e0YHwjGVR9WOAfH4Y0lHAqOVvDGqhTlym2puNcD+W+eipENWpLobZ+rZdQrDo3n5jBblStWSjjvduzJiJGtityD6Wb6YVucKRFraaSBCoYxHMx0ZhIoUgHUefoMAVp+ItFWO6Ag1CC4drgEHRQAt7LcgaW3wxU8jGVSWVFcEtCBm7RrABgzXZStjoLA6eGFniNPlqMwaSVH7RCWuWRiQ0bG+m4OvwwxzVQQB+8DbMfRNDcbDRrfHAA+c0+5l092ohm1PSaJoG/wA0I/xYQKOnBlCErYmwJBIuRdTYEX1tbXe2LM9oYCwsTsSYbCxzMGEsfwGVxf8AexXnLcf/AFaG+iBn+KKQP8xXANNfL2XZCN5UWDYxMA5FhnIzCzG4HveeJMdeOIQVkCzVEsoUOqVDLmBS7AxiMBLbgjfUdMeJQK6Pm0WMEkknopLW8za/xGEXlzi3ZVPbML3VgwtvdRYHyJAvgN4LFG/unAQdMHIXLKxJuxUlj4k6k4BHAS6CnL9oqi5yEj+HXEUeWDvJC3qlve1rH0OhwGqIOzkeM/gZlPwJGA5NghwYWZnzFctrsOgJ1OnpiCRja521FzY2O4J2wDRwrjcqrMpbSU3ztqyjbS/kALHEKCcX1upLE5tj9PXHo3bpbTfrgvwispXSSKsFiVGSQDW4Btt1GAkT82yxDKjB1t3Wf3h8eo9cQOKzS8QmzxwKHRBnCHc33N7a+WAc1GDEzGQBwBZfH0xcHC6VHiWenK99VJy6G4HX66YAbztL9yiC93b3fEKLk/O2IVDwgU8qjtCxmTMQBbVGF1HiLMME+NL34HK37siAnYE5T8zbGnE4gDBLY3jJTQbdoFsTr4rgB/OcdkYqbMGzXW4NivlsR5YXaaN+zLAM22ZvAk6XY/iPhvhg58cimzi+th4a6j+eIFDzTJDGIVVco1AIHXW58/PAd+X6eqZ/tEzhI4lZe0kJYlDfuZQe+TYeZyrrpjThHMZhIBqKiOJfdEaRyixJY5xJ7x8ba764gcS4vLNYu2i7AbDXEjgHC4qm8ZlKSsFaFShyyEEsyM2wzBQo8bnwwD1Hwj+04VnjmAB7RFYQ9iJVbJmzrdgdVIuw9B1xB5i5EvTSyIxkdQzFJALNlAICtuAFJU31IA1HVs5kqnWizxSmBg0YDWvlBkClbdRraw1wYR0mJe5MbjJY7Ne4sAdgQD88BQnEKhu0AcESKqqxuM2cXVWNjY5gOngfHDry1xupkeOAIWVioaXXKiG9y3g1gQB1OB/OHLkkM6raMhyDG7ndY8qsCSNJNQ3nuDqbM/ss4Oqw1Empzvk1OyxM2W2vunNudTbywCr7XaPs6mOZlCtMj5gPGFwqtb95WH+HC5W0LQRgPo+RT/8A0Fx8rn64sX2j0ZlkGYXVEjYXYD3XYtZbi91Ygke7YW3wG9ofDmKLOBcAKslvwZL5WP7pDWvsCB64Ba5K4rLTzEIgeFgDMpOige6+uxAuNtjhnaojq2j7Lh7SiJs6S5xEinut3XO690XAuMIVLxEQuGZO0juQyXtmFuhHX19MMcnPcs946Sl90XysbhRpuqkBR6kYBl4jRM6qYxnkBBYA921mO5tfXS240OOPFJGMMhAYhY3zZwVA01ykgF2BGlhbxOJ/BuIBQC1gxuznWx2uwcqMwW2172U6eMqp5frKhKiZmX7+MJFA7FeySzaMbFRIbgta9trnAKPtOpXKU0pN417jj8rMFIbTxCsL9LeeBXs74erSTFvdVFF7bMzE/QJfFmS8CnljmhYBFkjKBmIsLgrstybEXvgZwHlOWjjlV2EjPJmzRqcpBVQosdRbvaH8xwAbmw9nROiKQxUoLa6uwU3sN9GOKrQAaA3Y7kbeg8Ti3+Yqh44ny3LWYADTZLXt/Fb4YpaM2IttgDEDWDj90/pgONvhgpDrf0b9MCxtgGX2e07PVEKdkJOnS/8AXGvPXC2gq2DMD2iiS4Ft9P5YN+xtrVU+l/ufl3xjp7YKUrPBJ+F4ivxRtR/mGAQMS6KAsy6XAYfriJfQ+h/TDklOsYKICFADC+5JF/ngBVSdHPib/PEISX06+P8ALEziQsun4rfTB7h/FqIcOaOWMLMoy2sMzsdmB9euAgQcPpTTrK9SVka4yWBsR08R64JcicTeOUwoMokF0zEgFhuPUg4B8F4ZmPaSgpGAD3gRm6dRqMSOYlEk6LTXbKNLG1z4r5+eAf8AjL/dgdEZHHrrf5gWxE4r3oiV7ux08jj3GYDjz3T5aBrnNZ47ehYaYV6fhyyUqzglWXuMNw3dLg67EWt5/DGYzAa0tCHmo1v+2kQG4vYEXIt1GJnDKQT1sC+4jSRFVH4B2gWynxsd+gGMxmAtvicYnoJFN1DKzCx1UhwRb0xtwDiDNRq+1lUqLDQEXCjTYbYzGYCXx3gySw1Ae9nUyC1u4Vjtpca3trfTHbhdAkBjplzd2INmvbdwhFraDW4F7DoMeYzAJfNsqSilq2QiVu0g7rFVsZMt2A97cmxNtcGUlJUa7qL/ABFzp4YzGYCq/aPw2OB4DEip2quWCKFW6soByju9T0wsnicoQwh7RprlUBQx8WIF2+JOMxmAP0PFZIIo3YiVFbSNhp3LsNRr4XxbPKXMLVaFmXKQdTe9+l728sZjMAXFawNvX6Y5ivJsNVzDQhtVN7XGm431x7jMAiVHMxmrWpZokaSGQRGZe72i2YkFNQL2vvinwmo+XwBtjMZgCNMu/of0wJXbGYzAWP7GYxmq26hYgPQsxP6D5YavaZw5JeHu7e9ARIh9e6y+hB+mMxmAoxjofTDkspYAn8qj6YzGYDegolmlija9jcn4HHTmvgCQhGzFi0hXUDYC4GMxmA78a4q8+r/hsot4WGIXCZwjs2UFhG1j1B6H4YzGYD//2Q=="/>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t1.gstatic.com/images?q=tbn:ANd9GcSWFvQWmHNIpUjPzz1LkBK0qWsQVCMF-UzMlkhVoIpaf1XUvOZ48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748743"/>
            <a:ext cx="3048000" cy="220518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t2.gstatic.com/images?q=tbn:ANd9GcQmW6FTU_lzoy5b7BYPMPa5kcEqufXKdpDk1MyL8EzUek_WICq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748743"/>
            <a:ext cx="2195345" cy="279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987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9677400" cy="1143000"/>
          </a:xfrm>
        </p:spPr>
        <p:txBody>
          <a:bodyPr>
            <a:normAutofit fontScale="90000"/>
          </a:bodyPr>
          <a:lstStyle/>
          <a:p>
            <a:pPr algn="ctr"/>
            <a:r>
              <a:rPr lang="en-US" b="1" dirty="0" smtClean="0"/>
              <a:t>Great Impacts on schools and Education</a:t>
            </a:r>
            <a:endParaRPr lang="en-US" b="1" dirty="0"/>
          </a:p>
        </p:txBody>
      </p:sp>
      <p:sp>
        <p:nvSpPr>
          <p:cNvPr id="3" name="Content Placeholder 2"/>
          <p:cNvSpPr>
            <a:spLocks noGrp="1"/>
          </p:cNvSpPr>
          <p:nvPr>
            <p:ph idx="1"/>
          </p:nvPr>
        </p:nvSpPr>
        <p:spPr>
          <a:xfrm>
            <a:off x="914400" y="1447800"/>
            <a:ext cx="7772400" cy="5105400"/>
          </a:xfrm>
        </p:spPr>
        <p:txBody>
          <a:bodyPr>
            <a:normAutofit fontScale="92500"/>
          </a:bodyPr>
          <a:lstStyle/>
          <a:p>
            <a:r>
              <a:rPr lang="en-US" dirty="0" smtClean="0"/>
              <a:t>Schools/education suffer – Great Depression</a:t>
            </a:r>
          </a:p>
          <a:p>
            <a:r>
              <a:rPr lang="en-US" dirty="0" smtClean="0"/>
              <a:t>Efforts to reform school system – business sector </a:t>
            </a:r>
            <a:r>
              <a:rPr lang="en-US" dirty="0" err="1" smtClean="0"/>
              <a:t>vs</a:t>
            </a:r>
            <a:r>
              <a:rPr lang="en-US" dirty="0" smtClean="0"/>
              <a:t> teachers</a:t>
            </a:r>
          </a:p>
          <a:p>
            <a:r>
              <a:rPr lang="en-US" dirty="0" smtClean="0"/>
              <a:t>WWII – prohibited discrimination in the work place (President Roosevelt)</a:t>
            </a:r>
          </a:p>
          <a:p>
            <a:r>
              <a:rPr lang="en-US" dirty="0" smtClean="0"/>
              <a:t>Effects on Math and Science Curricula (from the war)</a:t>
            </a:r>
          </a:p>
          <a:p>
            <a:r>
              <a:rPr lang="en-US" dirty="0" smtClean="0"/>
              <a:t>Struggle for teachers / poor conditions for teachers</a:t>
            </a:r>
          </a:p>
          <a:p>
            <a:r>
              <a:rPr lang="en-US" dirty="0" smtClean="0"/>
              <a:t>Physics in schools (Sputnik)</a:t>
            </a:r>
          </a:p>
          <a:p>
            <a:r>
              <a:rPr lang="en-US" dirty="0" smtClean="0"/>
              <a:t>Increased emphasis on school desegregation (Brown vs. Board of Education) </a:t>
            </a:r>
          </a:p>
          <a:p>
            <a:r>
              <a:rPr lang="en-US" dirty="0" smtClean="0"/>
              <a:t>Greater fed involvement in schools </a:t>
            </a:r>
          </a:p>
          <a:p>
            <a:r>
              <a:rPr lang="en-US" dirty="0" smtClean="0"/>
              <a:t>Rise of Progressive Education Movement</a:t>
            </a:r>
          </a:p>
          <a:p>
            <a:endParaRPr lang="en-US" dirty="0" smtClean="0"/>
          </a:p>
          <a:p>
            <a:endParaRPr lang="en-US" dirty="0"/>
          </a:p>
        </p:txBody>
      </p:sp>
    </p:spTree>
    <p:extLst>
      <p:ext uri="{BB962C8B-B14F-4D97-AF65-F5344CB8AC3E}">
        <p14:creationId xmlns:p14="http://schemas.microsoft.com/office/powerpoint/2010/main" val="1527790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2438"/>
            <a:ext cx="7024744" cy="1143000"/>
          </a:xfrm>
        </p:spPr>
        <p:txBody>
          <a:bodyPr/>
          <a:lstStyle/>
          <a:p>
            <a:pPr algn="ctr"/>
            <a:r>
              <a:rPr lang="en-US" dirty="0" smtClean="0"/>
              <a:t>Knowledge-Based Question</a:t>
            </a:r>
            <a:endParaRPr lang="en-US" dirty="0"/>
          </a:p>
        </p:txBody>
      </p:sp>
      <p:sp>
        <p:nvSpPr>
          <p:cNvPr id="3" name="Content Placeholder 2"/>
          <p:cNvSpPr>
            <a:spLocks noGrp="1"/>
          </p:cNvSpPr>
          <p:nvPr>
            <p:ph idx="1"/>
          </p:nvPr>
        </p:nvSpPr>
        <p:spPr>
          <a:xfrm>
            <a:off x="673100" y="1198418"/>
            <a:ext cx="7861300" cy="2895600"/>
          </a:xfrm>
        </p:spPr>
        <p:txBody>
          <a:bodyPr/>
          <a:lstStyle/>
          <a:p>
            <a:endParaRPr lang="en-US" dirty="0" smtClean="0"/>
          </a:p>
          <a:p>
            <a:pPr algn="ctr"/>
            <a:r>
              <a:rPr lang="en-US" dirty="0" smtClean="0"/>
              <a:t>What effects did the Great Depression have on education?</a:t>
            </a:r>
          </a:p>
          <a:p>
            <a:pPr marL="0" indent="0">
              <a:buNone/>
            </a:pPr>
            <a:endParaRPr lang="en-US" dirty="0" smtClean="0"/>
          </a:p>
          <a:p>
            <a:pPr marL="0" indent="0" algn="ctr">
              <a:buNone/>
            </a:pPr>
            <a:r>
              <a:rPr lang="en-US" sz="2000" dirty="0" smtClean="0"/>
              <a:t>Spend about a minute discussing with a partner and be ready to share.</a:t>
            </a:r>
          </a:p>
          <a:p>
            <a:pPr marL="0" indent="0">
              <a:buNone/>
            </a:pPr>
            <a:endParaRPr lang="en-US" dirty="0"/>
          </a:p>
        </p:txBody>
      </p:sp>
      <p:pic>
        <p:nvPicPr>
          <p:cNvPr id="2050" name="Picture 2" descr="http://t2.gstatic.com/images?q=tbn:ANd9GcQs4M3UlFLHaXk9NvkiedBVxeMloRIDQyvCJ2hZmvO8t0v3eBiTI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837709"/>
            <a:ext cx="4723334" cy="2339459"/>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xQTEhQUExQWFRUXGBwZGBgYGBwYGxgaGBoaGhwcHBgcHSggGBolHxkdITEhJSkrLi8uGB8zODMsNygtLisBCgoKBQUFDgUFDisZExkrKysrKysrKysrKysrKysrKysrKysrKysrKysrKysrKysrKysrKysrKysrKysrKysrK//AABEIAMQBAgMBIgACEQEDEQH/xAAcAAABBQEBAQAAAAAAAAAAAAAFAQIDBAYABwj/xABQEAABAgMFBAYGBAsGBQMFAAABAhEAAyEEEjFBUQUiYXEGE4GRobEjMkLB0fAHFFLhFjNTYnKSorLC0vEVJFSCs9NDdIOT4mRzlCU0NURj/8QAFAEBAAAAAAAAAAAAAAAAAAAAAP/EABQRAQAAAAAAAAAAAAAAAAAAAAD/2gAMAwEAAhEDEQA/AI/ph2raJVtlJlT58pBsyFXZc1csFXWzwSyFAEsEh+AjEDpDbP8AGWv/AORN/njVfTcf/qEkf+lR/rT4wSIDRy9r2u6k/XbWlRFT181QLvkVeREcrpRtBGNrtDaiapXnURXlp3E/op8oZaZTy1GmI84AvZelluKQTap+BPrl6KI90STOlduw+sznGLTS7mu85YEA5NlAGXNupSBpWqhipRqxGsRy13SSkNeNXc1JFXJd3OufcGhT0ntxxtk7X138jDk9Kbd/ipz/AKX3QARNJ/pCiacKPAHh0rt/+Lm94h6Ol9v/AMUvuT8Iz6ZxIdjpUEO2YwcQ4KqCQHwBatdDjWA0Q6Y2/wDxS/1ZZ80Qv4Z2/wDxa/1JP+3hGevfLV++HIHPxgNGOmFuILWxfPq5Ph6PszxieX0wtp//AGVfqSaUz3Pl+7M3tT4tFhLvmO/+kBodg9MrdMmTUqtF4JWAPRysx+hrBu0dKLWJZImgF0h+rllgR+jGD2Babs20PkQruBgrabW8tmDlncYhN7yUoj5eAJK6Z28XfSpLlieqlUo/2eEPV0ztoxnoHOXLHhdeM1LnnrlBSWZAYEEZu9Wxd6EuLvq52phSpJBCSC4PaOeMAek9NrWpKVJnoIIf8UgGoeoxETy+mVs+3LPOWn3GM5LLBISkBIAAxNBQVNThnDxPOF0fPbAGlfSBaL91M2zrVmkJAIo+N/yEXldLbYQ4Mp2p6PMZesIx1qsKJpeYgKNK1Bp+cCC3bBSTNIAASKc8NMfGA0UvpTbNZPag+6ZEyelFqzMj/tq/3Iz0u0KHsxJ9eV9nz+MAcmdK7UlvxFS34tef/VD8hXhHK6VWtIKj9XIGSZE4lv0UzyVHkOyAgtqxUp7WUPG9Dv7TV9gePxgD6elFq+zIP/TmJx4GdCSelVrZV+XZk7zJA6xTjInfDHgH5wDXtJf5Nh2/GGHaqskDk5/mgD34W2iu7IoW/FzOf5bQiGq6YWgexKPKVNV+7MMB/rqzXq5n6hbzhBbFlj1cwPrKX8iAIWrp1aEJUrqpZCQ59BPHnMA7Ybs/pzaly0LWiQLwdkyp6gxwIX1jFxWmsUZtrWkOUK7EKOPAB4ZZypAZCbqck3SEp4JBZhwgPUtlq6yTKmKopctKiACACpIJYFyBXAmFhdi//byHx6pD87ojoDxP6bf/AMhK/wCUl/61ojBJj0z6YtjT5lrlzpcmbMlizoQVIQpYChNnqIISCRRQLs1Y8yCwRQg8jAHZJ9FL/QT4JHvh04+jVrk+D1FWrn3GGyk+il/oiGW9xLf85X8PvTARW0EEMKXU/ug++KRJOI7CHgxawLxccO6nuikpAwCe6ArJUcfn4Q6+ePh7jFmUhJTk8KJI0gIfn5pEsoV+R7ockJzZ89e6OAHDwgOCqqagCiA9SQMDThDkk69lPcIfLD5fPdEyZJZ2wgImCgyg4OSmaLAGp8suDQ662Xc3vp4xOmUWGD5hu7P5aApbDsvWWmcl2BugkNnewpz740e2bElASAWF7Ei8UuakC8m8eDh8M4qdDpRM+1E1/F93pAfniINdJUugOM08svjAA7WkJurWGSQmWhSZi5iApS91EskfironAIWStCklKmAQ7A+tW4s1Gy4QgRdRON1KhMSJahrMO9JXwUlSAlwHAmuaJpOE5wEa0EZ/IhgKg+NASACKkDCpFecXCnt5Q4Ss4CBMw6/PdD5ZOteUTSx55RMmUTl3/wBIBiHzLdg78YlTMI9pvnhFiVYlHAU1A7dIn/swuHBHZpAUlLP2n7DD5UxX2v3vi0Ek2A6GvAxLLshOXfwgBKiTiR2jyrE1jk3ywI9U6jSlOZggrZ5fIQI6QWdpVW9dIDY4KPKALrkrAJv8mbwccYpTUWhRZEwgYUSineiBXSawrXMlmWUhSLxurDhV4NjkzPz5Vm2fYjLlJQpV5TbysHUSThoKDsgDc2xKd7xUoChw1yFAeUIoTBRz3D4QOWG5RGu8UqEprzbr4Es906A4PlefKA9c2UfQSnNerQ/6ojo82kfStZUJSi+sXQEsUJcMGYuXfnHQG+tky7vfZSpf6qT8fCM6nYNnXYgmfIlzDLkILlCbySmQgkJWBeTXQwzpv0ilWfrZS76VLsqghdxRl3phWlIK0g3VOmr/AJrZxYt237Mqy2kyZ8qYEoLBK0kgXEp9V3GeUB5hL2YOplMT6orwIcOzYuDAva9nIShOqyKc/wDyHdGksB/utnz9DKL/AORHxgNtkErs4DMZrnkFIB8D4QFHaCwVKyqT4xSBDpc5jxI0iW0vmxHIjxeIlFmJAyzNN75zgASJpYYdwPi0L1h4fqp+EOl2VZAZCi4cUxDkO/MHujhZV/YV3GAjJ5dwHlHPEosq67iqY7ppCJsyzghR/wAp+EAwLOphRMOp74ebJM/JrpjuKo2tKQzqlfZV3GAd16tYcLUrU95+MR9Ur7Ku4w5EhZwQs8kk+QgNx9GKiTaDmSnweD3TVBFlmGjpS/JlJEA/oydPXXgQQtIINCKYMRrB3pwf7pP/AEW576YDy4WtRH6NQz5sDm+Q8dYb9eXqe9XxiGWWI0wPKGwFsbRXr+0ofxRydpzB7R/XmfzxUhbuJ0gLY2pM1/bm/wC43hEo2zN1/bmjymQOjoAivbEw4+K5p85kJL2qtODjkqYP44oR0AVG21ZpCv8AqTf9yJDt44XVDQidN962gNDmgNTsDaZmWmUAClPWSxdMyYsEATFKe8Tee6MY2e2N5KAzEzE5c+A1jCdBwPrUgGrzFHFvUkzT5q8I9D2qkej0C0k1egIeAsbZRJ3i561pYAdVKzCst6pd0js5RVCTFzaMl1qJxBAbsB98RyJRLNmcdMYCvRCjMXVhuozJH3mLm05CZSAesRMUXdILgYuBU0cEPwPKBG0/WUCflhBTbc5UxImgEIUlJUSAlN4PugvvGpwA1IzgNnZei9kWhC1WeWVKSFElKSSVBySczCQZ2WfQyv8A20/uiEgB9scKmKfdEoO4GXWE1d8Mm0jF2rY9nVLuzLKgqQLOnrCgAsZAKyFjeUp0qwPsEnJ9Z0hmESrQBnILfpKC0e8QF6U7iltgAjsKZdqB/fT4QGLQoCTLYU6tDcrqSK8hAfasxp0gadarsAfzlnug1Z5X93k0/wCFL/0wIDbeIC+KJKywqa3xh/1IARa5owiK0i6gkkPdLZxxsxKmvJL4ZeLQ23oPVKwp3+UBJs+S9mlnAjrBzAUKcM8NXh0qb7IzagYVyiSzUscvjeb/ADLIPkfCIbB+NB5/Pf5QF3qUIDrWwdmAYnlmQa1bLshbeoBaFJAuEU0JSeGOA51EOmWVCp6jMYJKBcdQAUUs+lccdX1hqJAEpeaSu8mr7t4XS+rHmzQDpY6yYoA7pJUxwOKg/wA6wkggKvHTGmYoa5jERPsdABUoh2oPFz86mHW2q5Ol7DtRALZ7OcSGAxpgMWD8/OCFmtiSbtUpoEkmlMBnjx1MVbdLUKkkjAVwcGhAbSOkWdYum6XozimoybtgCHR1D2i0cVp8ExZ6dK/u08cBXmtPxij0bmnr7TQA3054bgw7D4xY6dEfV53JI/aTAeWvCjEOWD1LO3HuiVCBUnABz4DzIHbDhZ91RqWugZErJS6btSWF7uGDtAcqpLlN0VCQtJwwALkDHHE1oTSHWqYGupusS5YJ9klAwDjBSuUzSEmyLt+vqKCf81XY6C6a8tYrtAIBHEQ4ij0hyZbgnQP4ge+AiaOaH3I5oCxs/Zy5xUEB7ochwCRXB+X9YqkD5+OcHOitpCJqgx6xV3q1BTNdJUsHipNA/HWCPSDo+mYJlplKu1UpSVEBJIa9cNGJL0JLl2gK3QiWfrMov6omqFAcZaU58yOyN/aEuEChdZyAwAy5mMX0GlPOSxp1UwvX7aBpxjdKkELlChN4qGPACukA3pUp7wlzpaVhd4pUtIYgBLHEpLDDOKG0piuss/VzZYQ6kzWKSxDKSRmQ9GfPi42FjUWVU/jZuuU6YB4CCkmUlTEl6ByFF3YPRmx4wHmNstrzZhurZJN3dJCyBRi1RTJ4badrTGIMqYpKasmWsgbiUJwBchEtKX4E5x6fM2bLOL+HwgXM2fLCiShD6lIdhg9IDY7GD2eSTQ9Wimm6KQkLZaIQB9keUdAZTpgEk3TMmIUrqAQmYQkpM1bugm67JO8z4VoIAdKJj/WCJiyerKq9WQQQlNSJYOWuUF+mFlvWiUxZxLGeCVTFHweMvt2UZcmcSzkJTTQknQNhAIA0qUBkiWO5MZnbi/TTCPyaR3qH8salad0DQJfjduj4RkduL9JMLNSWHwJfrDkMnGORgBEn1gWo8N2i/Vk0anP74dJli87l61z74ZtZrpreILAtlQ5hweDwBWzoH1WQ4d0Au/q1JJ8c4hkAIKr+F135Vpz+EW7CXkSBkmWl+0A/Jinb7QLqUpIL1cEF8gBr90A3ZUkqWVKJ56KWCA6sBgW5cIeFFKSDUlicTUO/ifHhBew2aWizpUpjMUXYAUA3UhyDVwT29sQ21Tuk4hSiS9HUfjX+sBWs1qKEuAkuVUONGLitRveEXbKvrFoJZIRgA5Kzno1QDn74GS5frOkhV2hrS6XIKcDQEOcO2LSQDyoGprxgDapd8lx6oz1ejRdv7zAUDAeUZxCjkS5xD6V+MSSNoCUoOpINDdKgHfChLmtIAp0bkk2m1JDPfSODsG5YAPxhnTVf92mjUo8FpJEQbFt6kT5y7irq1gjdUD6ozAqHGmXIx3SlS50opQhSlFiWBDsoVYs2Ha7sIDBy5l2jOCUkjUJJodQX8BDxaKpViQorJwdRIL+Apw4xdtGyVpG/LWggVBSS51plnzLYMYHzJbAVrmNO3t84B1mmpSEguLrsUpCiCohyAVJxSlKXdxd4xDecua1c5Y48otzLE3Vi8AVvew3AmpVyAc/5TCdQCCpmJu3U41ml0gXXZkV/V1gETPS4JWuhcMkC67AsAstuhsaMMYI2Kwy1IabaUSVK3nC0TEb2S+rUSCPs0Z+LAbMs+N3eDsCHY3QLxBORKg0RJJOB8vOAbODKUHCgCQFB2UASLwfI4jnEb1izIs5VkGulTukYAtmHLsGxqIvdErCidbbPKmgqlrWQpIKg4CFFnSb2IGEAFXWFShLVBvBruDAVvPnmGbjB7pvJkot02VZ5Yly5QQi6L1VBIKyb5KibyiKnBIgIoUgLWzdqTLOb8tTDBVAd1wVAPrdGYj2ix2JQnyEkuoJU+JreS2Nc9Y8Z2NZBOnSZSvVWtKVa3XdXbdBj2Kdbk2QS56w9xFBUkqWt0gDPOmgpAHdmSCqUlYNFArc6KUTize1rF9NnU2CVDEOEqxbAnlEHR5SUWaQm9dAlpABrgKVeC4OYNO/uL6QFOVNIobjAgMMssA9eFIfMQhVT74nSEknA669vjCplJDsEjkG74C2jAco6FEdAeX/SR0rXZbfKQEy1JTJTMZV8KJWZyGvBwAKHDEYxjds9NDaE3TKQgOk0UpTlLsGKRSpi59N622ij/lpf+pOjz/rTrAehTek9nKQ0wuwf0czG6HrcZrwgNbbSmY60+qVBIvfmISHNfzozMpZgrMmXbMmmJUT2m7/DAULRbq7oDaly/jSHLnKUklaQQ4NCQ+uJPhFaxyytaUJa8osDoMzwAxfhGplbFly5KypV68E72YAVvMH9amBPPWAzFptKlhIV6qUhKUjBkhhzOFTEWAf3QqZgDNVwHBGCswNahx2DKLuw7GmfNCZjiWAorUkBwAlRAD0ckNXJ9IAls6xzpaTNlrqEgqll7qgR6rVdZdh7oNLshUsm96zmtXvOWfurD9obYQqzyxfBE0Mj1TvMKGg3Qc1Vd3eJVKSw9ImgABvAu1Hx4QD5hBRMeouVfE0UfIRQ2dZ7xUCMHLa1Ip3E9vKLinIISxcEFjkQQTx07eET2WyqSkBt4HnXs1bx4wFW2WX1RKDO/Z94rDejG9aJjistRSkYMEhNC1CXWYKSbOXKiDXUYO3w8oo7AQ1on5emU9cjLl68TAbixTSBdDgsCCCcMBxJFHESi0KFXLMzu1ccPdA+QogpCQACRRuGfd4QRly7wOuunZy98Ak60LUki8WamRdh2HE5CBW0CQkKfNyHqcach5iC9ps7J4k9mI7xArawPVJGZWfgRy+PCA836VEX5ZAYkLJIzKroPkzcYBdYaVqCCM2KcMdGHcNBB7pUGXLIJFFEajeGnEQBPPsgHSp5AbgwcAtVRzGqldhaIrzPQHm9GetCK1+6HQh5QDlznCgcxThV+5wnD7CRGg+j2zhe0JTDdSmau6WUbvVLSBVgoupIwD6CM3MVTAYe5ons9qXJUlcta0KKTvIUpCgHIxSQGoNRSA0H0n2JEu3bj31ykLmhmAmF0ukOSApKUqZz63GmWYxctcyZOWtcxRXMo5ZIcBISn1aOAK0yJd4SzWMrIA0UrDJAqW7D3GAI9BpV622cHB1/6aw1SMzHqFusSAxUCeqlXglWqJROH2sfGPL7fsabdSQ67wJY1dIJDNhQhucafobtWYpMyVPVQSJollZqi4gJulRxRdmOCXa6Q7MwenbNmqSEi8oJCWYMWpoeMFpVqSdX5cQPfAKTa5agLq5Zp7K0nyMFJFpGQWf1T5VgLaEkYn3Njnn90crnyiPrX9lfd98cJ4A3ic63T98AREJCiEgPDvpmkXtoguzWeUP2ppjCpsZNAfD74330t2Za9pEpSSBJljLHfODvgqMakFPrBj3QEcrZh1Hj8ILTujc5UjrLvo0hr95IGJJoTezOURS54SLwY8vmpj2eybMkf2a/UygV2MKWerQ6ibO7qLOo84D59sG0Jskgy1UHsqAUg80KpVscaCog8m0G2qaV1iVXQ8kMpF5yLyVHeuBhVRDFSQ5xOXSaDlG4+im0gTp0tqqShYLZS1EEHtmA9kBY6GdGLNOlmasrK+sKVAXSlJS9AyVXgQpKndnI7bHSrZslDWezCYq0T8r4SEpIIDskOCxdJHqhRcUcp0es5slunyEoWqUpHWpCElTAXigMBRwVy+Kkpi70L2etaptttAImzVKCUmhQkG6qhqKpCA+UvRUBkdofRvPTKHUTEzSkOuWyk31i9WW71IZN0s7Y1aMX9WBYhLg4FlV8I+hZ1tSghyzlgWJdRwqM+6PKumeyZkm2T1S5SlyJgE/cxQZj3wBmL4UboGBGEBjzYB9kePwhyNmkmiOVG9wg5ZCF19IHAIvUvA4EOGV2ExZRZEOASp9Dd82gAsuxThh1w/RJ+MH+iE9V0gICt9RUtayVFQuj7JoAEjsMIJYBZ1O7VY9wYP8AdFno4N1JYHfWcvt/ce+A1lknTgR6FGv4w+fV1gigzlMTLSCMhMJFRi9zjpDtnsHujEPBJCSKk0FTRyxGvCsBUM60V9GliG9Y3u66w7xygLbJhYvLTWrXhjXJu2Dc8UyNSBwcF3YY++Au05qUAm4TxAoksMc+HfAYnphJKzJDJSoBZqsVSop1Aq6T3xnTs2ZX1aaLSffHoG0FLdJZJpV2NQpScGwpFCZs8LFZaDxTdB8IDHp2bMAe4fnlDFWKZ9hXdGwXYUoZ5CK0dkk5ByQXA4xKjZQYjqRV/bVieUykBldgJlq+sSJyN+bKaQoiqJqDeAcjdCg9RjdAwMOnbItEoMqWCgB0qoQA5xarOcNTB2zdFEoQbWtE1dyZuykUACPbUuYq8oP7KMLpJoaavY82TapZugEp9aWsVTWhZyCk0qHGVDAYCbsvqEyz1gM+YgTFJug9UlYdD4i8zE0ZNRVgSMsM1UqfLUp6kg3vaTMBSo6Abz1jU9M9lIs4QpEpMsrektIuG4UuDgxZXaAdIyljmzJ6kyUyhNUSEgBO86jRy7AEn2qVygNZtHaSJUoITMPWyxcYOCgC6p1OHal46gl+FvoDbDPtKpxAAlImBBTS8ZhQ9dEgftDRo2XQ3o7aLJIKJ5VNCi5CV1RupF0MT1nq4vCWmy2aTfKCoLIUplAhW814FTXSxD6itS7AIbKb0wOMjx9lovzLLKK0kypZqTWWk5EaHSBmzFMv/LhxoIvzZhvBzm4yo5bzgHKkywoXJaE/ooCTQPkBp4xFawGABmJARW7OmpOZDXVgYBolSoE8Wz+eMQWyX6QmovSwk1LG6Vn1cPa7W5QHoKcBCRwMdAeUfSDIKrbMxa7L/cT8YyE2xh8vH3CDv0m26YnaE4IUAGl+yCfxSDiQdYyMm3lzfmFiM1YdjivCAKWaxEuq4LoIBLsAThQl/wCsbW07blpsapSbZvdWJYlhSFkJuFLMlN4BqVI55xktn2dEyRVlIXNehYG4jNQLneDY5QQndGZc8IVdKgAQmTLCsAXKj1aca+0atR6wGJt89D+smmQHucxa6NielfXyZa1JSCSTdRLUMWKlYinsvhxie1bCXZphmrlTkSUEEKuplgqJe4VLWGTiM3ANBlpLLtATZJWtPBndgb13eAZmpSA0n4YyJUxUuamYcASEpIqAftVopqjXtnldLbMa3lAPR5asByBakeXzJhUolZClBklTMT1YSkFnxYB+L4Resi7wZ6wHo1tt6FoRNSoXLyQkqBZRKwBixZ3HjlA3pxIV9XE+X+MknA5pWQFAjSiT2HOMPfmES3dYQGSFndSC94BOAcKLnGNJO2uqds6ZKIUZjXBm4cCpUQHYVIbUYmAykm3b+6LjlNCoFiCpRLCjE7rJyVzi4ueVTFVS3ssk3iM7znXQQNs2xZrha0i9VhfScaV3t4+/lEwKk17KAlqUgLqw7UGNKHgz64Dui50dMpKE3pqQXWcWYKWpTOWFHqYDG0UYkJyfAjx8ecEuiE3+7y82UtJ1ost4GA2mz9oSsRNlqPBQIoOBrnBizWoBIdSS7NV8fd81jPS7pIBANSzgcIIS7LKIqkN2j3t2QF+1THASolq1DZcaNhpAm12clOBL1U3AuMD2eMOmbNkpqlCnGaSQOBPdFK0SZZcXXLgAHjX3wA6fKOCqkPQGtST5w0ywP6/dHSrqXZIqxYULNR2Lkt5tCTpwzoGzf38IB+R0wxf3B4barQUCgZSiEpoDVTBIFcScs4hVaEJBUokAVJKVZHVmeKOzbSLTtGTLSrclqTNBYgESmXgQCCVhKeRB4QHp85F0AJokU1oP6YxldvbH6kJtdkAQuUHUkBkrl57udMQMQ+YBjTbQFE8xSlah/DyhbNdxSRywbhdYNAYnpRa0WlGz1ISFJmT7qknEOAiYg9izzDGPStn2GXLRLlymTKTUJTRJGW6+6XIJ1bjGbkbGs8tCBLlpBRMKkKxaZeumuNHCbvDgI0ItHVlc0uUqCAhAYEJSVAKd/aCgMhu6wBQkCBW00hSWUxAdwa+0dezuiKTt1MwTSEqR1aXvFjjgGD1oe6M/a9pT1JSesUykXiCiWktxZAI5QFLZyt41qw8xl2RamTNBgGHlj2eMUNnzC6uWvzpF1SqsMcuePnATyEgnLBz4UhlqXeLZMcjkQKau5hsktUfNfOKv110rUC7JKXcGqDdUOwpI7ID1AQkLHQHz39KMi/tW1PMCW6oMQo/8GXoGgZs3YchbMozToLwHeAAO0wX+kqzTTtS1FKUJF5G8QCT6GVgSFEN+a0CNmWNSJqJqppWU3qMosVJKcSeL4ZQBizSSmyyEp3LyphD1ABOgNSz4nvwOlVtWSLPcVISVA0AQpCEv7YPWLJU6tBmSWeBNss4lSLGn1txsWqHD4fmv2tFa0WgNddr11I43jdFcTj5QAW0zbVMTvT0pzCEVIepLpBKDyPCkXthoUizzUk3iZru5Uay5eJNX56wk2xIRMYJauIJpgTi+Rw5amLlkmHqZtDdTMc0ck9TKJbEnJhABpQKutJynTUvgTUKB7QqLGzjvnFga1HLD3xbsq5SkrMskhSyVHO+QkHFmo1OEU1y2U9Rn3UgLtqe8UvQ158zoIjUyWD3s3erhgCatkKs2733UWfrGUFJDhi4Jds2KuMVdp2iVJvJu9bOZ7pJCEUJCphBpwQ7nhiQqy54YF1VoneFWo/qO1X1JI1ijapFoMxZlJUpN6jXWBYE7pJYv4QlltjpSr2mYEqUbv6zl+2lW1JXZDkqNWIz4Uw7WPIQAVaLUC5lTX1EtRz/NEH+iSSJICklJvrJBoXvXag1ekEpKEqcVvMSbpSSlKcVMcmb9YR0hKW9EpCwSSQSUqF5RJwCs3oQmsAekpozVNPmkXZQD1GHGMxMtU0FzImXcd1UskDNhfBJzZnxpBPZm2pc0lCUTUrSHVeSpBq2IUwPrDDUawBm1IUQQHSwwOD63u6A1oUyd9SQxvP2Z1wqe0RZngqdgs5/LGB1tlBx6NazR2uBnoC61pHcXwgM9tfaYlzt1L+jTWozXlhFedt1JDDHQihyY9kHJmy0rW8yUgkhg6Ashiql8DPRmD44wk3YEhhuS3q4AKVIOinSGPJ2gBEnbwCDfDqPrEM2LhgS/jl2RR2HaEi1y1JSpCQFAakqBAPEUbSukLtuzS0KVLlowa8p1EpwLAXmJrUkcMYHWdVQGcagbwBZ6PWg9X4lw2W1ekEwlAlTCCk3lKlsq7kxDsRVyOX6MTy+mE9IZ5SyMCxSQdbtHPBi7RnEn1TLUocKOD21PLNy1Iaqa6TeSHFHYpJfIpdhmcMi7wFqyzBesstImCZ9bCytawAozZktAcMz0dSq1KsjHr+0w6lcCAzvgCs5f/wBB3R430cs6Jtrs6FEBPXIWol6IlG+txoogJc5q4x67MmpVLvJLpXeWkku4Uo3S71F0Ibg0BFZLKnqJpwK1AcwkAH98wL2ugBExyR6MpfQqBA84MomNLSnheOPtqUf4Yy3TC1XbLPVxSBzBceKYCKzTPWPznDza3D6Y9teyhEYay9KFpd6vwYNTFhz74szekKlKvACjJYJNQ1Se7wTAbOTOZq+GQ+X7Ij2jaHBGBZeHHeJ4VPjGSkbfyJALk1yo9BSnbEUzpAFFY+01CSWLl8872H5ogPokwkLNO8eZjoDwT6R9pXNpWpLBwpFeHUyjh2mMyLdOmX0y5hSAhSzTEIDtg7vGt6dWHrNp2x0XnUhjdvXWkyqXQb1cyzikJsjovLUyiBLvC76zetkAqpwbBz2wE3TRC0fV0IDqCQg0CslPiKVGMU5WylpQtay62vAcUbw8so0O2yUWgXy5u6OzMH4P7ocZqWyEBn7alppVWhVQcRXHNg0DLVbboWE4EqwJZ+rQnwKYL2yWl3CsmwOjYvGVtqLpUjFnrg7h8IA1YLMB1zAMVg4NihL01JBieYh6H+nz74q7MllBtCVEKBUhYILuFdYO/d/rBJC+A5g8z3fCAT6swBwxFFFJcgkGhqMe1oi2dslp0yaoAhRSUuzuHdTA4u2OY7TcWvBsAHJbDdbtb3CKm1rZMRdTLSpsHAJvG7gO44aQAS1WS5MX1ciZcv7oAUMgS26WSSaDJ+yDewrFMvFS03UtRJSzUYAPUs6nOBfkIEHaFpH5VP8AlUPMQxG1piS5VXK+yvN6QG+BVcEu8bjeq7J9YqwwNa1wJMR/VA5IFWxBIOIOIIcY04xlrP0kmCjoI4AcsQacovSOka80pPY3ljAHkWYnEv8APfFmXZwGN0OKgsHq714ucNTARHSVsZb8yRD0dKGO9K/VV8Qfl4A+HiOZIBxzxxHlAc9Kk/ksfz//ABrEsvpSlnMpX6w1/RgCf1aGLs1GAqxbAVanOsVx0pkksUzB2J/mxiRHSKznJY5p05HygPO0z1qvKX64UoKGFLxA5M3nrFedOlhnQok0AQAoE5C6FDwYwUtt0z5xQ7Fa8QxZRvAgVwPe3GLGzRfnB0lQSC4BuqTVLrSXDlKrtLwo7VoQJdE+ksuYPq86zlBlJYFDF0ghIC5am3wCASPWZ2fHRr2bZ1lkpkqOlxIVUfYbsppGWlziq3TnSABJQnEAliReUAKE3iTjgzmDNrHrE5XSacSCA9a5typAEZOzQh7qQOCQE8coNW0CWlKT6stISeUtIT/C8CNgzVTZl1SlXZSkKckbzKNLxF5SWQpw7FhkCIs7dnESphzY8yVFvMv2QDej04rklRCd6Yo0GIoBp+diIDdKZYVJY4GYzZFgfvg3s43LOgh2N5dcWWpSg5FHZQeAXSVTBCaO985gOFjA4esawGO/swNinQpfQtoflocLCGZnbiFdtIIIs4KiBu0fXgWfsh06TgQ2hN0VrQ0Lf1gBRs9G8GNYjVIIoxIFaVgrNswNQkXhwDEaGr/0iutBzppi3MCA+hpx3jTM6fGEhZx3jzMJAeB/Sftm0jaNqkomqTLdIupZLgyZbuoC8e+APRKzK+vWYqDm8SHLkXUKV7o0f0gWu0f2na0S0mYgLRu3QQPQyjiRTvh3ROS9olFcuSiYHICFErAZlEpTuNXF4Ah0rtKhaw2UpLvVnUo0ioFlQz5wm3CVWqapqC4kFtAT2s8JZrynYdpgK0ySSaue/wAoiXs56lI5kN7mPf2RfAIUQnebHM/dCrb2kqJ00+caeMBUFnukXDecMpwXLGnBqq784cZEwYA+/P4xalAE7pUee6B2kV7Hi6lQGKrx0q3jSAq2NKyKhjRiQEkXXIxqal3byi4ZN1tdcu6ERNJ7c8QOzOJlgDEvTQjywgKkxRcUUCcKEd6g9OWkWEqVxPl8YrrUokhtxjxJNGzAAZ+1oWzobdSMa5dpoGbtgJyAqi0hRydN7ueHoscvOVK5XE/D3w6zod2BI+0AAx0D+cJNmUIButio65ti54wDFWOQ7GTLB4DDuFI7+ybMfYL8FL8goRGJ6RUqVdFSx+Ir2nGkT2e1lZejDC8wPN2bSkBD/YEhYcdYkcC37ySYb+DcpqTV9oSfcItC3MVBRcvQu1GD1zxw7OV+TbEFwXcCoVx4ux5iACTOjIxTNPbLf+KkV52wylgqdKSSD6zgjN2rGiR1ZVeHIMC3E94aHTJaDvgJvUNHL0b1XD0buEBj9m7SRuypqUrulusQkqQRqb4CkOSaVbgII2BKAqaqUGcpQ5vhlAEnEUxTVq4wTttmlqmBQqS4u9WlID5gEtliQcKxLLkXZisCVAEhNQ7XXYpATQYDU1gAqrL/AHomrLkEVyKVpwYPV4JqQ4USASwU5DkEEAjBji3ZFgSyJhJABIATg71JGlaHDLuml2Z6HIXX7SrzYdkBY2FIuX9GT5zXAfIXn7YqbStJYH868x0SFK51U3hFyWSJag5G8P3Ulq8z3xnbTbTfICQptQS1MmI4wGlmLuoCcbiUh+ITGY2lMC5xqCwAGNKBwW4g98LatpLXvKLAh2SDSjtUnJz2RQthSsII3gAQN7A4ijg66wFgWUFilOB0fL89s2MPNmSXdZrj6vxp2QyzzgQzS8XDBlUrUqLvxhZsoq9nTEBx2u8BCwbeNRQku2R8cYhkhN67eAJbUDxGP3xanJKSGKQ+NKajFnhUISQHUkuQaHPg9eDQEm07Bthc6auUkplqWpSEqXPBCColIIyIDUjo9mmGp5x0B4T9IyZq9o2lPXFMu8gBKRU+ilk4VxfWBvRmUmTapZQ7qC0lRqSWSocBgYMdMLIpe0LUcjNYgDG6lKalq4RFZdnqCklrt2owLUIdnGsA60TCtSln2lE60rk9IjKTpThy7hhwi79WShIFfj3Y9kMTJPFvEnlkO/3wEUi0KFBQaYntLsnteJShSvWPZ84+EWUSQMgBCJQomleWLcsu2AhTMu08AlvezQ4kHE9mPnV4dMQz5dsIgEviBhm/Y2A4vAOMzRgRSrg9taPES1GhIBLVaoGoAOTxNKlXRV2AwDU5ilc9OcQzN6gvDViH7dB86OEa7Uo7qSCSe4APji/xETCZdNWOPrF2fmKiufvislIABCWKTgcajA69hbwidUi9vKSyRUAJOODsA55QD7Napkw0O61QhRKiBoH3aaRZXaEKTuXWSM6UBY0IHeKRSmJUHLpDVTQuOWSe2E2e6ybwBS+bFyCQ9QCTTE6wFmz2Yqd0OlqE1rqRh5CuESpl5BaHwHi+jCuUKZglioFzJn8BhE1kSFqOhBoliQPu1gEFnSn12PHEfFmz4RJcvABNDiWfli3vyjr4Bbq1HIKxqQWLDPAdsLZkBGBL5muPz81gJA53SaDUD58Y5t6jlhkaPnRsYllLwxUS7A0HecBHSpagaoajveZ3w8/OA6bOAQSpi1GcB+Tae6GWKzlKXAIJcnnU5JidMhKylCsy5atE1x5tFuegoBp24P2N2wA62TCJd0u6g1S7cWism1TBUX2GJYEd90t3twi/PFUteLatlSppl5RBMlsskHL1qKSCOLZ4NWumMAPtFpmKIBWblTd9Q14pF4mgxLRFZ5aQ7BYGQoXOByf+kSKSSskKLtgwrnSnywhbPLarqNGANX7BR+XGAgs843QQ4YVOjf0duEQ2pyxwU4dsG5A11eJwq+CEqZiXoMwcyBg4jlq4i832Scf6tAV0pLOCod2WpzTzizZZjkg7z1Bz07cIRClPXsNOeRidafVLKvU9kNhkwdn84BLTLvJuuRTGnuEVbGm+tJUS4IByq7VpWLcpKmqTho3nWIpaSJ0qhYrSMGY3hlpAewTElzU4nIfCOhV4nnHQFGdsiQtRUqTLUolySkEk6mGf2FZsOolVx3RXnrCx0A0dH7KC4s8p9bohRsGzfkJf6sdHQCK2DZjjIln/ACw4bFs7N1MttGp3R0dAcvYtnIYyJZDMzUhn4P2X8hL7j8Y6OgE/B6y/kEePxhv4OWV36hD673xjo6A4dGrI7/V5b61+MPmbBsygAZQYYbywz6Mqg4R0dARK6M2QhjIDfpTP5oeOjtl/IJHIqH8UdHQCL6OWUs8nDDfmfzw09GbIcZLtg65jDkL7COjoCZOwrOGAlM2G+vl9qsKNiWcf8P8AbmfzR0dAIdg2c/8AC/bmfzw38H7Nj1X7cw+F+OjoB6NiyAbwlsWZ7y8AX+1rEs3ZkpTXkO35yvjHR0BXVsCzkuZZf/3Jg/ihw2DIruGrv6SZnj7UdHQEJ6LWV36su7/jJmLN9rjEiejsgJuhKrrM3WTCG0Yqjo6ArS+h1kDtLUHx9LMr+1EiuidlOMs1x9IuvPerHR0Ah6I2RgOrNGb0i8sPaiSZ0Wsyk3SlTadYsY9sdHQDU9ErMMEq/wC4o+Z4R34H2Z0qZbpUFDfOKSCI6OgDJhI6OgP/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TEhQUExQWFRUXGBwZGBgYGBwYGxgaGBoaGhwcHBgcHSggGBolHxkdITEhJSkrLi8uGB8zODMsNygtLisBCgoKBQUFDgUFDisZExkrKysrKysrKysrKysrKysrKysrKysrKysrKysrKysrKysrKysrKysrKysrKysrKysrK//AABEIAMQBAgMBIgACEQEDEQH/xAAcAAABBQEBAQAAAAAAAAAAAAAFAQIDBAYABwj/xABQEAABAgMFBAYGBAsGBQMFAAABAhEAAyEEEjFBUQUiYXEGE4GRobEjMkLB0fAHFFLhFjNTYnKSorLC0vEVJFSCs9NDdIOT4mRzlCU0NURj/8QAFAEBAAAAAAAAAAAAAAAAAAAAAP/EABQRAQAAAAAAAAAAAAAAAAAAAAD/2gAMAwEAAhEDEQA/AI/ph2raJVtlJlT58pBsyFXZc1csFXWzwSyFAEsEh+AjEDpDbP8AGWv/AORN/njVfTcf/qEkf+lR/rT4wSIDRy9r2u6k/XbWlRFT181QLvkVeREcrpRtBGNrtDaiapXnURXlp3E/op8oZaZTy1GmI84AvZelluKQTap+BPrl6KI90STOlduw+sznGLTS7mu85YEA5NlAGXNupSBpWqhipRqxGsRy13SSkNeNXc1JFXJd3OufcGhT0ntxxtk7X138jDk9Kbd/ipz/AKX3QARNJ/pCiacKPAHh0rt/+Lm94h6Ol9v/AMUvuT8Iz6ZxIdjpUEO2YwcQ4KqCQHwBatdDjWA0Q6Y2/wDxS/1ZZ80Qv4Z2/wDxa/1JP+3hGevfLV++HIHPxgNGOmFuILWxfPq5Ph6PszxieX0wtp//AGVfqSaUz3Pl+7M3tT4tFhLvmO/+kBodg9MrdMmTUqtF4JWAPRysx+hrBu0dKLWJZImgF0h+rllgR+jGD2Babs20PkQruBgrabW8tmDlncYhN7yUoj5eAJK6Z28XfSpLlieqlUo/2eEPV0ztoxnoHOXLHhdeM1LnnrlBSWZAYEEZu9Wxd6EuLvq52phSpJBCSC4PaOeMAek9NrWpKVJnoIIf8UgGoeoxETy+mVs+3LPOWn3GM5LLBISkBIAAxNBQVNThnDxPOF0fPbAGlfSBaL91M2zrVmkJAIo+N/yEXldLbYQ4Mp2p6PMZesIx1qsKJpeYgKNK1Bp+cCC3bBSTNIAASKc8NMfGA0UvpTbNZPag+6ZEyelFqzMj/tq/3Iz0u0KHsxJ9eV9nz+MAcmdK7UlvxFS34tef/VD8hXhHK6VWtIKj9XIGSZE4lv0UzyVHkOyAgtqxUp7WUPG9Dv7TV9gePxgD6elFq+zIP/TmJx4GdCSelVrZV+XZk7zJA6xTjInfDHgH5wDXtJf5Nh2/GGHaqskDk5/mgD34W2iu7IoW/FzOf5bQiGq6YWgexKPKVNV+7MMB/rqzXq5n6hbzhBbFlj1cwPrKX8iAIWrp1aEJUrqpZCQ59BPHnMA7Ybs/pzaly0LWiQLwdkyp6gxwIX1jFxWmsUZtrWkOUK7EKOPAB4ZZypAZCbqck3SEp4JBZhwgPUtlq6yTKmKopctKiACACpIJYFyBXAmFhdi//byHx6pD87ojoDxP6bf/AMhK/wCUl/61ojBJj0z6YtjT5lrlzpcmbMlizoQVIQpYChNnqIISCRRQLs1Y8yCwRQg8jAHZJ9FL/QT4JHvh04+jVrk+D1FWrn3GGyk+il/oiGW9xLf85X8PvTARW0EEMKXU/ug++KRJOI7CHgxawLxccO6nuikpAwCe6ArJUcfn4Q6+ePh7jFmUhJTk8KJI0gIfn5pEsoV+R7ockJzZ89e6OAHDwgOCqqagCiA9SQMDThDkk69lPcIfLD5fPdEyZJZ2wgImCgyg4OSmaLAGp8suDQ662Xc3vp4xOmUWGD5hu7P5aApbDsvWWmcl2BugkNnewpz740e2bElASAWF7Ei8UuakC8m8eDh8M4qdDpRM+1E1/F93pAfniINdJUugOM08svjAA7WkJurWGSQmWhSZi5iApS91EskfironAIWStCklKmAQ7A+tW4s1Gy4QgRdRON1KhMSJahrMO9JXwUlSAlwHAmuaJpOE5wEa0EZ/IhgKg+NASACKkDCpFecXCnt5Q4Ss4CBMw6/PdD5ZOteUTSx55RMmUTl3/wBIBiHzLdg78YlTMI9pvnhFiVYlHAU1A7dIn/swuHBHZpAUlLP2n7DD5UxX2v3vi0Ek2A6GvAxLLshOXfwgBKiTiR2jyrE1jk3ywI9U6jSlOZggrZ5fIQI6QWdpVW9dIDY4KPKALrkrAJv8mbwccYpTUWhRZEwgYUSineiBXSawrXMlmWUhSLxurDhV4NjkzPz5Vm2fYjLlJQpV5TbysHUSThoKDsgDc2xKd7xUoChw1yFAeUIoTBRz3D4QOWG5RGu8UqEprzbr4Es906A4PlefKA9c2UfQSnNerQ/6ojo82kfStZUJSi+sXQEsUJcMGYuXfnHQG+tky7vfZSpf6qT8fCM6nYNnXYgmfIlzDLkILlCbySmQgkJWBeTXQwzpv0ilWfrZS76VLsqghdxRl3phWlIK0g3VOmr/AJrZxYt237Mqy2kyZ8qYEoLBK0kgXEp9V3GeUB5hL2YOplMT6orwIcOzYuDAva9nIShOqyKc/wDyHdGksB/utnz9DKL/AORHxgNtkErs4DMZrnkFIB8D4QFHaCwVKyqT4xSBDpc5jxI0iW0vmxHIjxeIlFmJAyzNN75zgASJpYYdwPi0L1h4fqp+EOl2VZAZCi4cUxDkO/MHujhZV/YV3GAjJ5dwHlHPEosq67iqY7ppCJsyzghR/wAp+EAwLOphRMOp74ebJM/JrpjuKo2tKQzqlfZV3GAd16tYcLUrU95+MR9Ur7Ku4w5EhZwQs8kk+QgNx9GKiTaDmSnweD3TVBFlmGjpS/JlJEA/oydPXXgQQtIINCKYMRrB3pwf7pP/AEW576YDy4WtRH6NQz5sDm+Q8dYb9eXqe9XxiGWWI0wPKGwFsbRXr+0ofxRydpzB7R/XmfzxUhbuJ0gLY2pM1/bm/wC43hEo2zN1/bmjymQOjoAivbEw4+K5p85kJL2qtODjkqYP44oR0AVG21ZpCv8AqTf9yJDt44XVDQidN962gNDmgNTsDaZmWmUAClPWSxdMyYsEATFKe8Tee6MY2e2N5KAzEzE5c+A1jCdBwPrUgGrzFHFvUkzT5q8I9D2qkej0C0k1egIeAsbZRJ3i561pYAdVKzCst6pd0js5RVCTFzaMl1qJxBAbsB98RyJRLNmcdMYCvRCjMXVhuozJH3mLm05CZSAesRMUXdILgYuBU0cEPwPKBG0/WUCflhBTbc5UxImgEIUlJUSAlN4PugvvGpwA1IzgNnZei9kWhC1WeWVKSFElKSSVBySczCQZ2WfQyv8A20/uiEgB9scKmKfdEoO4GXWE1d8Mm0jF2rY9nVLuzLKgqQLOnrCgAsZAKyFjeUp0qwPsEnJ9Z0hmESrQBnILfpKC0e8QF6U7iltgAjsKZdqB/fT4QGLQoCTLYU6tDcrqSK8hAfasxp0gadarsAfzlnug1Z5X93k0/wCFL/0wIDbeIC+KJKywqa3xh/1IARa5owiK0i6gkkPdLZxxsxKmvJL4ZeLQ23oPVKwp3+UBJs+S9mlnAjrBzAUKcM8NXh0qb7IzagYVyiSzUscvjeb/ADLIPkfCIbB+NB5/Pf5QF3qUIDrWwdmAYnlmQa1bLshbeoBaFJAuEU0JSeGOA51EOmWVCp6jMYJKBcdQAUUs+lccdX1hqJAEpeaSu8mr7t4XS+rHmzQDpY6yYoA7pJUxwOKg/wA6wkggKvHTGmYoa5jERPsdABUoh2oPFz86mHW2q5Ol7DtRALZ7OcSGAxpgMWD8/OCFmtiSbtUpoEkmlMBnjx1MVbdLUKkkjAVwcGhAbSOkWdYum6XozimoybtgCHR1D2i0cVp8ExZ6dK/u08cBXmtPxij0bmnr7TQA3054bgw7D4xY6dEfV53JI/aTAeWvCjEOWD1LO3HuiVCBUnABz4DzIHbDhZ91RqWugZErJS6btSWF7uGDtAcqpLlN0VCQtJwwALkDHHE1oTSHWqYGupusS5YJ9klAwDjBSuUzSEmyLt+vqKCf81XY6C6a8tYrtAIBHEQ4ij0hyZbgnQP4ge+AiaOaH3I5oCxs/Zy5xUEB7ochwCRXB+X9YqkD5+OcHOitpCJqgx6xV3q1BTNdJUsHipNA/HWCPSDo+mYJlplKu1UpSVEBJIa9cNGJL0JLl2gK3QiWfrMov6omqFAcZaU58yOyN/aEuEChdZyAwAy5mMX0GlPOSxp1UwvX7aBpxjdKkELlChN4qGPACukA3pUp7wlzpaVhd4pUtIYgBLHEpLDDOKG0piuss/VzZYQ6kzWKSxDKSRmQ9GfPi42FjUWVU/jZuuU6YB4CCkmUlTEl6ByFF3YPRmx4wHmNstrzZhurZJN3dJCyBRi1RTJ4badrTGIMqYpKasmWsgbiUJwBchEtKX4E5x6fM2bLOL+HwgXM2fLCiShD6lIdhg9IDY7GD2eSTQ9Wimm6KQkLZaIQB9keUdAZTpgEk3TMmIUrqAQmYQkpM1bugm67JO8z4VoIAdKJj/WCJiyerKq9WQQQlNSJYOWuUF+mFlvWiUxZxLGeCVTFHweMvt2UZcmcSzkJTTQknQNhAIA0qUBkiWO5MZnbi/TTCPyaR3qH8salad0DQJfjduj4RkduL9JMLNSWHwJfrDkMnGORgBEn1gWo8N2i/Vk0anP74dJli87l61z74ZtZrpreILAtlQ5hweDwBWzoH1WQ4d0Au/q1JJ8c4hkAIKr+F135Vpz+EW7CXkSBkmWl+0A/Jinb7QLqUpIL1cEF8gBr90A3ZUkqWVKJ56KWCA6sBgW5cIeFFKSDUlicTUO/ifHhBew2aWizpUpjMUXYAUA3UhyDVwT29sQ21Tuk4hSiS9HUfjX+sBWs1qKEuAkuVUONGLitRveEXbKvrFoJZIRgA5Kzno1QDn74GS5frOkhV2hrS6XIKcDQEOcO2LSQDyoGprxgDapd8lx6oz1ejRdv7zAUDAeUZxCjkS5xD6V+MSSNoCUoOpINDdKgHfChLmtIAp0bkk2m1JDPfSODsG5YAPxhnTVf92mjUo8FpJEQbFt6kT5y7irq1gjdUD6ozAqHGmXIx3SlS50opQhSlFiWBDsoVYs2Ha7sIDBy5l2jOCUkjUJJodQX8BDxaKpViQorJwdRIL+Apw4xdtGyVpG/LWggVBSS51plnzLYMYHzJbAVrmNO3t84B1mmpSEguLrsUpCiCohyAVJxSlKXdxd4xDecua1c5Y48otzLE3Vi8AVvew3AmpVyAc/5TCdQCCpmJu3U41ml0gXXZkV/V1gETPS4JWuhcMkC67AsAstuhsaMMYI2Kwy1IabaUSVK3nC0TEb2S+rUSCPs0Z+LAbMs+N3eDsCHY3QLxBORKg0RJJOB8vOAbODKUHCgCQFB2UASLwfI4jnEb1izIs5VkGulTukYAtmHLsGxqIvdErCidbbPKmgqlrWQpIKg4CFFnSb2IGEAFXWFShLVBvBruDAVvPnmGbjB7pvJkot02VZ5Yly5QQi6L1VBIKyb5KibyiKnBIgIoUgLWzdqTLOb8tTDBVAd1wVAPrdGYj2ix2JQnyEkuoJU+JreS2Nc9Y8Z2NZBOnSZSvVWtKVa3XdXbdBj2Kdbk2QS56w9xFBUkqWt0gDPOmgpAHdmSCqUlYNFArc6KUTize1rF9NnU2CVDEOEqxbAnlEHR5SUWaQm9dAlpABrgKVeC4OYNO/uL6QFOVNIobjAgMMssA9eFIfMQhVT74nSEknA669vjCplJDsEjkG74C2jAco6FEdAeX/SR0rXZbfKQEy1JTJTMZV8KJWZyGvBwAKHDEYxjds9NDaE3TKQgOk0UpTlLsGKRSpi59N622ij/lpf+pOjz/rTrAehTek9nKQ0wuwf0czG6HrcZrwgNbbSmY60+qVBIvfmISHNfzozMpZgrMmXbMmmJUT2m7/DAULRbq7oDaly/jSHLnKUklaQQ4NCQ+uJPhFaxyytaUJa8osDoMzwAxfhGplbFly5KypV68E72YAVvMH9amBPPWAzFptKlhIV6qUhKUjBkhhzOFTEWAf3QqZgDNVwHBGCswNahx2DKLuw7GmfNCZjiWAorUkBwAlRAD0ckNXJ9IAls6xzpaTNlrqEgqll7qgR6rVdZdh7oNLshUsm96zmtXvOWfurD9obYQqzyxfBE0Mj1TvMKGg3Qc1Vd3eJVKSw9ImgABvAu1Hx4QD5hBRMeouVfE0UfIRQ2dZ7xUCMHLa1Ip3E9vKLinIISxcEFjkQQTx07eET2WyqSkBt4HnXs1bx4wFW2WX1RKDO/Z94rDejG9aJjistRSkYMEhNC1CXWYKSbOXKiDXUYO3w8oo7AQ1on5emU9cjLl68TAbixTSBdDgsCCCcMBxJFHESi0KFXLMzu1ccPdA+QogpCQACRRuGfd4QRly7wOuunZy98Ak60LUki8WamRdh2HE5CBW0CQkKfNyHqcach5iC9ps7J4k9mI7xArawPVJGZWfgRy+PCA836VEX5ZAYkLJIzKroPkzcYBdYaVqCCM2KcMdGHcNBB7pUGXLIJFFEajeGnEQBPPsgHSp5AbgwcAtVRzGqldhaIrzPQHm9GetCK1+6HQh5QDlznCgcxThV+5wnD7CRGg+j2zhe0JTDdSmau6WUbvVLSBVgoupIwD6CM3MVTAYe5ons9qXJUlcta0KKTvIUpCgHIxSQGoNRSA0H0n2JEu3bj31ykLmhmAmF0ukOSApKUqZz63GmWYxctcyZOWtcxRXMo5ZIcBISn1aOAK0yJd4SzWMrIA0UrDJAqW7D3GAI9BpV622cHB1/6aw1SMzHqFusSAxUCeqlXglWqJROH2sfGPL7fsabdSQ67wJY1dIJDNhQhucafobtWYpMyVPVQSJollZqi4gJulRxRdmOCXa6Q7MwenbNmqSEi8oJCWYMWpoeMFpVqSdX5cQPfAKTa5agLq5Zp7K0nyMFJFpGQWf1T5VgLaEkYn3Njnn90crnyiPrX9lfd98cJ4A3ic63T98AREJCiEgPDvpmkXtoguzWeUP2ppjCpsZNAfD74330t2Za9pEpSSBJljLHfODvgqMakFPrBj3QEcrZh1Hj8ILTujc5UjrLvo0hr95IGJJoTezOURS54SLwY8vmpj2eybMkf2a/UygV2MKWerQ6ibO7qLOo84D59sG0Jskgy1UHsqAUg80KpVscaCog8m0G2qaV1iVXQ8kMpF5yLyVHeuBhVRDFSQ5xOXSaDlG4+im0gTp0tqqShYLZS1EEHtmA9kBY6GdGLNOlmasrK+sKVAXSlJS9AyVXgQpKndnI7bHSrZslDWezCYq0T8r4SEpIIDskOCxdJHqhRcUcp0es5slunyEoWqUpHWpCElTAXigMBRwVy+Kkpi70L2etaptttAImzVKCUmhQkG6qhqKpCA+UvRUBkdofRvPTKHUTEzSkOuWyk31i9WW71IZN0s7Y1aMX9WBYhLg4FlV8I+hZ1tSghyzlgWJdRwqM+6PKumeyZkm2T1S5SlyJgE/cxQZj3wBmL4UboGBGEBjzYB9kePwhyNmkmiOVG9wg5ZCF19IHAIvUvA4EOGV2ExZRZEOASp9Dd82gAsuxThh1w/RJ+MH+iE9V0gICt9RUtayVFQuj7JoAEjsMIJYBZ1O7VY9wYP8AdFno4N1JYHfWcvt/ce+A1lknTgR6FGv4w+fV1gigzlMTLSCMhMJFRi9zjpDtnsHujEPBJCSKk0FTRyxGvCsBUM60V9GliG9Y3u66w7xygLbJhYvLTWrXhjXJu2Dc8UyNSBwcF3YY++Au05qUAm4TxAoksMc+HfAYnphJKzJDJSoBZqsVSop1Aq6T3xnTs2ZX1aaLSffHoG0FLdJZJpV2NQpScGwpFCZs8LFZaDxTdB8IDHp2bMAe4fnlDFWKZ9hXdGwXYUoZ5CK0dkk5ByQXA4xKjZQYjqRV/bVieUykBldgJlq+sSJyN+bKaQoiqJqDeAcjdCg9RjdAwMOnbItEoMqWCgB0qoQA5xarOcNTB2zdFEoQbWtE1dyZuykUACPbUuYq8oP7KMLpJoaavY82TapZugEp9aWsVTWhZyCk0qHGVDAYCbsvqEyz1gM+YgTFJug9UlYdD4i8zE0ZNRVgSMsM1UqfLUp6kg3vaTMBSo6Abz1jU9M9lIs4QpEpMsrektIuG4UuDgxZXaAdIyljmzJ6kyUyhNUSEgBO86jRy7AEn2qVygNZtHaSJUoITMPWyxcYOCgC6p1OHal46gl+FvoDbDPtKpxAAlImBBTS8ZhQ9dEgftDRo2XQ3o7aLJIKJ5VNCi5CV1RupF0MT1nq4vCWmy2aTfKCoLIUplAhW814FTXSxD6itS7AIbKb0wOMjx9lovzLLKK0kypZqTWWk5EaHSBmzFMv/LhxoIvzZhvBzm4yo5bzgHKkywoXJaE/ooCTQPkBp4xFawGABmJARW7OmpOZDXVgYBolSoE8Wz+eMQWyX6QmovSwk1LG6Vn1cPa7W5QHoKcBCRwMdAeUfSDIKrbMxa7L/cT8YyE2xh8vH3CDv0m26YnaE4IUAGl+yCfxSDiQdYyMm3lzfmFiM1YdjivCAKWaxEuq4LoIBLsAThQl/wCsbW07blpsapSbZvdWJYlhSFkJuFLMlN4BqVI55xktn2dEyRVlIXNehYG4jNQLneDY5QQndGZc8IVdKgAQmTLCsAXKj1aca+0atR6wGJt89D+smmQHucxa6NielfXyZa1JSCSTdRLUMWKlYinsvhxie1bCXZphmrlTkSUEEKuplgqJe4VLWGTiM3ANBlpLLtATZJWtPBndgb13eAZmpSA0n4YyJUxUuamYcASEpIqAftVopqjXtnldLbMa3lAPR5asByBakeXzJhUolZClBklTMT1YSkFnxYB+L4Resi7wZ6wHo1tt6FoRNSoXLyQkqBZRKwBixZ3HjlA3pxIV9XE+X+MknA5pWQFAjSiT2HOMPfmES3dYQGSFndSC94BOAcKLnGNJO2uqds6ZKIUZjXBm4cCpUQHYVIbUYmAykm3b+6LjlNCoFiCpRLCjE7rJyVzi4ueVTFVS3ssk3iM7znXQQNs2xZrha0i9VhfScaV3t4+/lEwKk17KAlqUgLqw7UGNKHgz64Dui50dMpKE3pqQXWcWYKWpTOWFHqYDG0UYkJyfAjx8ecEuiE3+7y82UtJ1ost4GA2mz9oSsRNlqPBQIoOBrnBizWoBIdSS7NV8fd81jPS7pIBANSzgcIIS7LKIqkN2j3t2QF+1THASolq1DZcaNhpAm12clOBL1U3AuMD2eMOmbNkpqlCnGaSQOBPdFK0SZZcXXLgAHjX3wA6fKOCqkPQGtST5w0ywP6/dHSrqXZIqxYULNR2Lkt5tCTpwzoGzf38IB+R0wxf3B4barQUCgZSiEpoDVTBIFcScs4hVaEJBUokAVJKVZHVmeKOzbSLTtGTLSrclqTNBYgESmXgQCCVhKeRB4QHp85F0AJokU1oP6YxldvbH6kJtdkAQuUHUkBkrl57udMQMQ+YBjTbQFE8xSlah/DyhbNdxSRywbhdYNAYnpRa0WlGz1ISFJmT7qknEOAiYg9izzDGPStn2GXLRLlymTKTUJTRJGW6+6XIJ1bjGbkbGs8tCBLlpBRMKkKxaZeumuNHCbvDgI0ItHVlc0uUqCAhAYEJSVAKd/aCgMhu6wBQkCBW00hSWUxAdwa+0dezuiKTt1MwTSEqR1aXvFjjgGD1oe6M/a9pT1JSesUykXiCiWktxZAI5QFLZyt41qw8xl2RamTNBgGHlj2eMUNnzC6uWvzpF1SqsMcuePnATyEgnLBz4UhlqXeLZMcjkQKau5hsktUfNfOKv110rUC7JKXcGqDdUOwpI7ID1AQkLHQHz39KMi/tW1PMCW6oMQo/8GXoGgZs3YchbMozToLwHeAAO0wX+kqzTTtS1FKUJF5G8QCT6GVgSFEN+a0CNmWNSJqJqppWU3qMosVJKcSeL4ZQBizSSmyyEp3LyphD1ABOgNSz4nvwOlVtWSLPcVISVA0AQpCEv7YPWLJU6tBmSWeBNss4lSLGn1txsWqHD4fmv2tFa0WgNddr11I43jdFcTj5QAW0zbVMTvT0pzCEVIepLpBKDyPCkXthoUizzUk3iZru5Uay5eJNX56wk2xIRMYJauIJpgTi+Rw5amLlkmHqZtDdTMc0ck9TKJbEnJhABpQKutJynTUvgTUKB7QqLGzjvnFga1HLD3xbsq5SkrMskhSyVHO+QkHFmo1OEU1y2U9Rn3UgLtqe8UvQ158zoIjUyWD3s3erhgCatkKs2733UWfrGUFJDhi4Jds2KuMVdp2iVJvJu9bOZ7pJCEUJCphBpwQ7nhiQqy54YF1VoneFWo/qO1X1JI1ijapFoMxZlJUpN6jXWBYE7pJYv4QlltjpSr2mYEqUbv6zl+2lW1JXZDkqNWIz4Uw7WPIQAVaLUC5lTX1EtRz/NEH+iSSJICklJvrJBoXvXag1ekEpKEqcVvMSbpSSlKcVMcmb9YR0hKW9EpCwSSQSUqF5RJwCs3oQmsAekpozVNPmkXZQD1GHGMxMtU0FzImXcd1UskDNhfBJzZnxpBPZm2pc0lCUTUrSHVeSpBq2IUwPrDDUawBm1IUQQHSwwOD63u6A1oUyd9SQxvP2Z1wqe0RZngqdgs5/LGB1tlBx6NazR2uBnoC61pHcXwgM9tfaYlzt1L+jTWozXlhFedt1JDDHQihyY9kHJmy0rW8yUgkhg6Ashiql8DPRmD44wk3YEhhuS3q4AKVIOinSGPJ2gBEnbwCDfDqPrEM2LhgS/jl2RR2HaEi1y1JSpCQFAakqBAPEUbSukLtuzS0KVLlowa8p1EpwLAXmJrUkcMYHWdVQGcagbwBZ6PWg9X4lw2W1ekEwlAlTCCk3lKlsq7kxDsRVyOX6MTy+mE9IZ5SyMCxSQdbtHPBi7RnEn1TLUocKOD21PLNy1Iaqa6TeSHFHYpJfIpdhmcMi7wFqyzBesstImCZ9bCytawAozZktAcMz0dSq1KsjHr+0w6lcCAzvgCs5f/wBB3R430cs6Jtrs6FEBPXIWol6IlG+txoogJc5q4x67MmpVLvJLpXeWkku4Uo3S71F0Ibg0BFZLKnqJpwK1AcwkAH98wL2ugBExyR6MpfQqBA84MomNLSnheOPtqUf4Yy3TC1XbLPVxSBzBceKYCKzTPWPznDza3D6Y9teyhEYay9KFpd6vwYNTFhz74szekKlKvACjJYJNQ1Se7wTAbOTOZq+GQ+X7Ij2jaHBGBZeHHeJ4VPjGSkbfyJALk1yo9BSnbEUzpAFFY+01CSWLl8872H5ogPokwkLNO8eZjoDwT6R9pXNpWpLBwpFeHUyjh2mMyLdOmX0y5hSAhSzTEIDtg7vGt6dWHrNp2x0XnUhjdvXWkyqXQb1cyzikJsjovLUyiBLvC76zetkAqpwbBz2wE3TRC0fV0IDqCQg0CslPiKVGMU5WylpQtay62vAcUbw8so0O2yUWgXy5u6OzMH4P7ocZqWyEBn7alppVWhVQcRXHNg0DLVbboWE4EqwJZ+rQnwKYL2yWl3CsmwOjYvGVtqLpUjFnrg7h8IA1YLMB1zAMVg4NihL01JBieYh6H+nz74q7MllBtCVEKBUhYILuFdYO/d/rBJC+A5g8z3fCAT6swBwxFFFJcgkGhqMe1oi2dslp0yaoAhRSUuzuHdTA4u2OY7TcWvBsAHJbDdbtb3CKm1rZMRdTLSpsHAJvG7gO44aQAS1WS5MX1ciZcv7oAUMgS26WSSaDJ+yDewrFMvFS03UtRJSzUYAPUs6nOBfkIEHaFpH5VP8AlUPMQxG1piS5VXK+yvN6QG+BVcEu8bjeq7J9YqwwNa1wJMR/VA5IFWxBIOIOIIcY04xlrP0kmCjoI4AcsQacovSOka80pPY3ljAHkWYnEv8APfFmXZwGN0OKgsHq714ucNTARHSVsZb8yRD0dKGO9K/VV8Qfl4A+HiOZIBxzxxHlAc9Kk/ksfz//ABrEsvpSlnMpX6w1/RgCf1aGLs1GAqxbAVanOsVx0pkksUzB2J/mxiRHSKznJY5p05HygPO0z1qvKX64UoKGFLxA5M3nrFedOlhnQok0AQAoE5C6FDwYwUtt0z5xQ7Fa8QxZRvAgVwPe3GLGzRfnB0lQSC4BuqTVLrSXDlKrtLwo7VoQJdE+ksuYPq86zlBlJYFDF0ghIC5am3wCASPWZ2fHRr2bZ1lkpkqOlxIVUfYbsppGWlziq3TnSABJQnEAliReUAKE3iTjgzmDNrHrE5XSacSCA9a5typAEZOzQh7qQOCQE8coNW0CWlKT6stISeUtIT/C8CNgzVTZl1SlXZSkKckbzKNLxF5SWQpw7FhkCIs7dnESphzY8yVFvMv2QDej04rklRCd6Yo0GIoBp+diIDdKZYVJY4GYzZFgfvg3s43LOgh2N5dcWWpSg5FHZQeAXSVTBCaO985gOFjA4esawGO/swNinQpfQtoflocLCGZnbiFdtIIIs4KiBu0fXgWfsh06TgQ2hN0VrQ0Lf1gBRs9G8GNYjVIIoxIFaVgrNswNQkXhwDEaGr/0iutBzppi3MCA+hpx3jTM6fGEhZx3jzMJAeB/Sftm0jaNqkomqTLdIupZLgyZbuoC8e+APRKzK+vWYqDm8SHLkXUKV7o0f0gWu0f2na0S0mYgLRu3QQPQyjiRTvh3ROS9olFcuSiYHICFErAZlEpTuNXF4Ah0rtKhaw2UpLvVnUo0ioFlQz5wm3CVWqapqC4kFtAT2s8JZrynYdpgK0ySSaue/wAoiXs56lI5kN7mPf2RfAIUQnebHM/dCrb2kqJ00+caeMBUFnukXDecMpwXLGnBqq784cZEwYA+/P4xalAE7pUee6B2kV7Hi6lQGKrx0q3jSAq2NKyKhjRiQEkXXIxqal3byi4ZN1tdcu6ERNJ7c8QOzOJlgDEvTQjywgKkxRcUUCcKEd6g9OWkWEqVxPl8YrrUokhtxjxJNGzAAZ+1oWzobdSMa5dpoGbtgJyAqi0hRydN7ueHoscvOVK5XE/D3w6zod2BI+0AAx0D+cJNmUIButio65ti54wDFWOQ7GTLB4DDuFI7+ybMfYL8FL8goRGJ6RUqVdFSx+Ir2nGkT2e1lZejDC8wPN2bSkBD/YEhYcdYkcC37ySYb+DcpqTV9oSfcItC3MVBRcvQu1GD1zxw7OV+TbEFwXcCoVx4ux5iACTOjIxTNPbLf+KkV52wylgqdKSSD6zgjN2rGiR1ZVeHIMC3E94aHTJaDvgJvUNHL0b1XD0buEBj9m7SRuypqUrulusQkqQRqb4CkOSaVbgII2BKAqaqUGcpQ5vhlAEnEUxTVq4wTttmlqmBQqS4u9WlID5gEtliQcKxLLkXZisCVAEhNQ7XXYpATQYDU1gAqrL/AHomrLkEVyKVpwYPV4JqQ4USASwU5DkEEAjBji3ZFgSyJhJABIATg71JGlaHDLuml2Z6HIXX7SrzYdkBY2FIuX9GT5zXAfIXn7YqbStJYH868x0SFK51U3hFyWSJag5G8P3Ulq8z3xnbTbTfICQptQS1MmI4wGlmLuoCcbiUh+ITGY2lMC5xqCwAGNKBwW4g98LatpLXvKLAh2SDSjtUnJz2RQthSsII3gAQN7A4ijg66wFgWUFilOB0fL89s2MPNmSXdZrj6vxp2QyzzgQzS8XDBlUrUqLvxhZsoq9nTEBx2u8BCwbeNRQku2R8cYhkhN67eAJbUDxGP3xanJKSGKQ+NKajFnhUISQHUkuQaHPg9eDQEm07Bthc6auUkplqWpSEqXPBCColIIyIDUjo9mmGp5x0B4T9IyZq9o2lPXFMu8gBKRU+ilk4VxfWBvRmUmTapZQ7qC0lRqSWSocBgYMdMLIpe0LUcjNYgDG6lKalq4RFZdnqCklrt2owLUIdnGsA60TCtSln2lE60rk9IjKTpThy7hhwi79WShIFfj3Y9kMTJPFvEnlkO/3wEUi0KFBQaYntLsnteJShSvWPZ84+EWUSQMgBCJQomleWLcsu2AhTMu08AlvezQ4kHE9mPnV4dMQz5dsIgEviBhm/Y2A4vAOMzRgRSrg9taPES1GhIBLVaoGoAOTxNKlXRV2AwDU5ilc9OcQzN6gvDViH7dB86OEa7Uo7qSCSe4APji/xETCZdNWOPrF2fmKiufvislIABCWKTgcajA69hbwidUi9vKSyRUAJOODsA55QD7Napkw0O61QhRKiBoH3aaRZXaEKTuXWSM6UBY0IHeKRSmJUHLpDVTQuOWSe2E2e6ybwBS+bFyCQ9QCTTE6wFmz2Yqd0OlqE1rqRh5CuESpl5BaHwHi+jCuUKZglioFzJn8BhE1kSFqOhBoliQPu1gEFnSn12PHEfFmz4RJcvABNDiWfli3vyjr4Bbq1HIKxqQWLDPAdsLZkBGBL5muPz81gJA53SaDUD58Y5t6jlhkaPnRsYllLwxUS7A0HecBHSpagaoajveZ3w8/OA6bOAQSpi1GcB+Tae6GWKzlKXAIJcnnU5JidMhKylCsy5atE1x5tFuegoBp24P2N2wA62TCJd0u6g1S7cWism1TBUX2GJYEd90t3twi/PFUteLatlSppl5RBMlsskHL1qKSCOLZ4NWumMAPtFpmKIBWblTd9Q14pF4mgxLRFZ5aQ7BYGQoXOByf+kSKSSskKLtgwrnSnywhbPLarqNGANX7BR+XGAgs843QQ4YVOjf0duEQ2pyxwU4dsG5A11eJwq+CEqZiXoMwcyBg4jlq4i832Scf6tAV0pLOCod2WpzTzizZZjkg7z1Bz07cIRClPXsNOeRidafVLKvU9kNhkwdn84BLTLvJuuRTGnuEVbGm+tJUS4IByq7VpWLcpKmqTho3nWIpaSJ0qhYrSMGY3hlpAewTElzU4nIfCOhV4nnHQFGdsiQtRUqTLUolySkEk6mGf2FZsOolVx3RXnrCx0A0dH7KC4s8p9bohRsGzfkJf6sdHQCK2DZjjIln/ACw4bFs7N1MttGp3R0dAcvYtnIYyJZDMzUhn4P2X8hL7j8Y6OgE/B6y/kEePxhv4OWV36hD673xjo6A4dGrI7/V5b61+MPmbBsygAZQYYbywz6Mqg4R0dARK6M2QhjIDfpTP5oeOjtl/IJHIqH8UdHQCL6OWUs8nDDfmfzw09GbIcZLtg65jDkL7COjoCZOwrOGAlM2G+vl9qsKNiWcf8P8AbmfzR0dAIdg2c/8AC/bmfzw38H7Nj1X7cw+F+OjoB6NiyAbwlsWZ7y8AX+1rEs3ZkpTXkO35yvjHR0BXVsCzkuZZf/3Jg/ihw2DIruGrv6SZnj7UdHQEJ6LWV36su7/jJmLN9rjEiejsgJuhKrrM3WTCG0Yqjo6ArS+h1kDtLUHx9LMr+1EiuidlOMs1x9IuvPerHR0Ah6I2RgOrNGb0i8sPaiSZ0Wsyk3SlTadYsY9sdHQDU9ErMMEq/wC4o+Z4R34H2Z0qZbpUFDfOKSCI6OgDJhI6OgP/2Q=="/>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hMSERUUExQVFRUVGRwYGBgYGBgfHxcaGhwcGhwaGhgcHSYeHBolGhcXHy8gIycpLCwsGB8xNTAqNSYrLCkBCQoKBQUFDQUFDSkYEhgpKSkpKSkpKSkpKSkpKSkpKSkpKSkpKSkpKSkpKSkpKSkpKSkpKSkpKSkpKSkpKSkpKf/AABEIALgBEgMBIgACEQEDEQH/xAAcAAACAgMBAQAAAAAAAAAAAAAFBgQHAAIDAQj/xABHEAACAQIEAwUEBgcGBgIDAQABAhEAAwQSITEFBkETIlFhcQcygZEjQqGxwdEUM1JicpLwFUNTgqLhFiRjstLxF8JEc5Ml/8QAFAEBAAAAAAAAAAAAAAAAAAAAAP/EABQRAQAAAAAAAAAAAAAAAAAAAAD/2gAMAwEAAhEDEQA/ALL5o1wd8f8ASb7q+fbloTX0RxuzOGvDxtP/ANpr5+vW42oNcFi7tsApddD5Mw60Wse0XH2iAL+ffR1B2896XO0MA+o+2o164cw+NA/2fbBiF/W2LbAdVZlP40awXtfwrfrbd218Aw+Yg/ZVQX3JU+lbq9Be+B53wN33cRbE9Hlf+4Ci1t1cShDDxUgj5ivnDDr3dfGpGFvMjEozLt7pI8fCg+iMtatVKYXnbG2yAuIc6bPDeX1hNGsH7VsQuly1aueYlT+I+ygsotrXppX4H7QbWJurZ7J0d9tVYdeuh6eFNhs0C9zKn6v/ADfhQMCmDmS3on+b8KANQetWBq8FeFqDqtwda6ok7EfHSogNd0egl/op6kfOfur0pHj8q59s0bx6aVoCaDqT4RWKa55a6olBuPWhHHeYxhcnczZ88EuFEoFYjUbkMKL9maWOdbB+hIn9Y+xQb2vF+79Xr8NaCM/tDbolkbe9dJ95S2yr0iD4ExUdfaHdaIGHE5f8ZiM2+g6rAkeYiaB4dj3e84/Vf3lhf7tvHbTafRtSK0wlwgp3utjfEKuwY9ACI8Z7kwZmgY+HczY7EsFsmwCUL95GAADFdCZzdNvE1Ou2cbH02PsWf4cv4xSlwtsMXX9KZ8gt6dmzMSxcmDI7uk6bbHrRmx/Zw/V4HE3j5hvH+LwoO9+zZ/vuLO3kh/In7qjf/wCQN2xFw+Pe1+wUSw5MHseDkHxcDy8V/GimHfih9zCYW2OksNIAPQ0AbBnBiDY4fiLx8WVo8gCSaccICUUm32RgfR6dzygVBGE4w2XNiMNZB10WdJ3kg9fOjdjDkKoZs7ACW/aMan470EcJXW2tdhZrtbs0E61OUegrK8WzpXtAdx9vNbceKMPmpr5+xOGI+t8wPwivo65Y0I8qoDF4fcQnzoFk3SvQHVvv85qM7gsIBkT4eFE8ThxB2947einw86h27AzDXx+40EO6sg+h6GvZHiPnRBsKCDrGldGwVuJzdAYg/fQCrVsgbda3tzr6D76PcL4Xhzbm5cA1MAf+qLWOH4MD3iRHhoYInYeeutAmBjPw/EVtmObbp+Ip5V8Cv7AO/wDUg16/MWCU6WgxjfL0EfnQBuScM/8AaGHOUxI1+Bq8TYPgarzlznPDnEWUS2QS4jTz8Zq0bvFT+zQKnMmEY5NOp/Cgv9kNHut9n5008w8XYKpjqfupcu8VuHyoId7B5dww8zt9lR3QedGLHFge7cUR1P8AtXC7hrRYgN6eHpQCjbrrbWiLcFP1SDXg4Vc/ZPw60HBRW4tV1XDEbgit1t0HHs67KlbZK6LboNQlA+beGPdsrkQuVvagW88A2WAJX+IgT0OvSmJFqJxSRZLDGrg5vRmIBzhbYIUSd5M/CgQMPyriiB9AwjJ/+Km6o4PvMJ1IB8T3j7tdsPybju4BZuadmT3cOIyoQdS2sZgNfekk6xRtmX63Hj8FA6+R/qa0cYWDn45iG/hLCTpppPWgj8G5W4jh7g7K0pPZKjdsyELqWJGQ6LrpOupow2G4qV72IwlsQDtMA+q+ny86C314VJzcQxl3XxfXp+x4VoLPCNIs468fQ6+GxHnQEr+EvD9dxe2nWE7MdJ8Qd4HrUK9hcB/ecVvvp0Zt4H7p/oVIs2cLr2XBsQ/m4fYDznrrRK3ZvAjJwO2OgzZPAD9n+s1ADt2uCD9ZfxF0zH95tp+6P3vsqwcPYUKoQQoAyg9FgR9lCcFc4gcuXhmHticxJZNAZ139flTGVoI4tV2tWa6olSbK0HEJXtTuxrKBdHtds/Ws3B6MpqusXjLLMSHyySdbZO/oata/wu029q2fVFP4ULvct4Zt7Nv+UD7qCqr+EtNP0yamdmHQDqvlUZuGDTI9s669/wBekedWs/JmEP8AcqPQsPuNRbnIeEIP0bD0d/xJoK3PDmO2U+jKfxrgOG3QF7jSFHTwFWFc9nuF6doP8w/Ko7+ziz9W5dX+X8qCvrOFuANKMDPVTtrTFwQ/RDxFvFj/AEWmH3H5Ub/+PSPdxNwfD8mFc35DxI2xc/xKfzNBtxTC2zicLpahu1kBXI90EZgdT8KA8y4NQFKqBreEi3lBh5Anrp06bUc/4TxywRftkjUHUEHy7ulR8Xy5xBhD9jcAJPePVtz01PU0C1ytpjbH8Yq/zaqmbPLmMtXFuLhrRZDIKv1H+ampeeOJr72AVv4SfwY0DHzLZ7i/xfhSywqFx7n/ABLoobAXEObxYg6Hbu0GHMeLYd3Bt8c35CgYiK9C0tHiPEW2wyL6/wC71i3eKn6llf5fzNA0ISOpFSLOKcfWNKJwXFW/vbS/y/8Aga3XgfEmGuKUek/gooHi3jm8j6iuq3gd1HwFI6co44+9jm+Gf8xXe3yFeb3sZcPwb8XoHAqvkPWsLIN3QerClP8A+NEPvYi4fgPxJrz/AOOcIDDXLpP+X/xoGduI2F3vWh6uv50K41zJhESDbsYsm6pym4nchdW2O85a42/ZxgozMbp8y/8AtU7DcgcPkDIWPQF2/DSgAf8AG2GWQvC8NvMHKYkRGlud64XfaSig5eH4RTp9TaBHRRFMf/DnD1YoMNOUkau8f91TLfCOHKBnw9sT0Kk/GgSrntYvr7uGwyBtQRbPl+9tpUa97X8aR3Wtp/DaXwg7k1ZVvAYDK2TD2TlEwbY8Y6jxIraybI93DWV9FX/xoKsv+0zHPP8AzF0E/s27fXfbWDWz88cQeCtzFSPAmD8Av9TVxXeIWLUArDEA91R189K1xHHF7NjbBBUAiRp7wHQ+dBTrca4rc2/TSD0HbR6bbUxpzbxZgMuAPxS7+JFNo41eJGo+X50zYWySik7kAn1IoKwTi/HG2wir6r+b1Is/2+xH0aL/APy/FjVpW+HnQ6VJ/RytBWYwPHf2k+dr8qyrLy+RrKBeu8XsD+8UVCPG8OSfprfn3hS/jHDsCO7sDDdOs6a/ZQ18MIIGTKTMZwDG0Ex4feaB3biVn/Ft/wAw/Otf0+0Rpdt/zL+dI7oFGWLfSYuDUdB6THyrnZuBRAA/nG/j9lA8/pFs7XEPoy/nXoup+0n8w/OkHDW/pGuBUUzOtxddeg+2t7sFj3VIYQe+njuNIB6fHrQPoynYg+hFbFKrqzhAMoOUZToc6+PprXW9hhmLyBo27LHgNOnU0FgZK2Nuq/5ddP0lXVwUB1Y3FiPT+t6ezxax/i2/5hQdTZrm1gV4vE7J07VP5q8/tOz/AItv+YUArjuH0t/xj/taoYtUT4tjLTKoW4hOYaBhPUbfGoqW9KCP2dYiUfw1kZAcoMqDt/XSpNrDIfqjr0oFwJWl/FZADE5hI16UU4raGbuiO7+dKHG0B7AMpZRbWQN9zIoGLCYvMAYqfauDrSHyuzDGtbAZVIYhSdhAjfyp+s2JYHXunw8tKCfZZQq6iTE+Wn50OvcPm4zAiCxj0ruXKuDEgSfjpW3bgmSMvntQQrhUgKHTQknWpNiyEi4zKEAkknQD1oRh+GNm95DO3eFTuN4RrmFawpAchRqdNCCdfhQeWlwpM/pKEsf2k3PTeu+N5eZ2GVgABGszufAedJ3C+SMSLqE9nCupaH6AgnSPI1aCWmzSASNKAInBGtKe0MgwIE9DPX0rtawiGO638w/KhvN3G8ScStm0jLbQZnOUEEkGCx1KgeI671I4Jx+29tnu93IMzEdNdRAEyNOnWgn4vllrz5gwAgAadBpUjC8rBZFw5gQNNRsQdwfKotjnrCKAO0JI3IV9Y/y0xfpWcgjYqD89vuoFe3ZXNoixPn+dH+HAlTPTbyEbVsMDbB90D51NtWVA0ECg6YX9Wk/sr84FbYkwvy+8V7bEADw0rji2lTvoy/8Acp+Wv30Ema8rQ3RWUFWnB2v2B83/APKuTYO1/hr82/Oo/F8cUAjSaBvx57mHvFNHXMAR5DegOvgbW2RZ6at+dcjgLce6v+r86g8K5StrgziGu3e2CFwNMpHiep9Z61F4ZjHJM7UE7G38NZA7QW1nYayfgDNdrHZMAyIhB2MH7iaiLZU4yy7IGGUqc2oYjUKRtO+9HuY0t23BtqqBlzFVmF8NOmgoELjvESL4GUQDtG/21N5m1wy5VUSVzemunzignGuOI91GUTl386euWMFaxqo1wZk1OX+Gfe/dkR8DQcOFcCsphLN1VHaZhJknMCCCGU/PpsKh8M4y9++yW8JnS2xBIVZ7p1nTwBqz7vLthrKqECZDIyExr1j85pY5c5cu2bl5ktE2ycw1EkyZHofOgi2yhHurG/uj8q27VZgBQfICudzDOhysIPgaXsO5GMuFmgAE6npQMScTsC5kZgHBHTYnYExpMiiKLUDlPjGHBxLEhgdMxAhpEe94ATO3Q1pjeY7VpVYyVJgER8xrqKBtwuiIRsy/gK7mIMeFBMPiJUFGOUgER4Gp2HkxqdZ6nyjrQacRHfHp+JoFi+DF3VgwACxHxJ/GjN2WMwT06nbfX1qRg7KmyjEA9wFvH3QT+IoF3hvKzJiO2DTC5fsA8PKmu1GUEjUb7fCIFaYZyokhSjN3Y32EmdiPyNTcawFknYlkA8pdaBOvWGJkjcydvP8AOppcdkACJgfZXd8ZbJIkMf3T9uh2/Kot66IBCnU9Y1AA6TMzr6UEI3SCNRoQd6xuKakz/XyrjiTLgbAsFj4xXLmFVtL3R73ntFAZwPFOnU7f+6aOGcSGXvBttdB+dVeOKLbRXzgkjaR90Uc4dzCr2p6meu8f+qAxjObMEnE1Bup2hgEAPKKEMqSoK65pg7QPgP55/RbNwsHynEpJicqarDkLrDDNsDsKr32bXe04szmJYXY9XBSTPrNdOcOM/pOKuFT3F7i/wJoDPidT8aBx4fyLcv289u9ZdTsy5iPu38qs3DYfKqg7hVBPjAqs/Y7fIFxQdGUP8c0f/aPhVg3sXF9F6lgPQZLjCfitBPuWdNN66q89DXUMPKsyig8Q1rfAKkHY10riH+kI8FB+ZP5UA5sGk+8ayiRtr5VlBS/MjoEEkSKDcBKuj9kpbKTmHmdfj6UCxVzEYyTbtswn6up08hqB51ens/ZW4dhmVVUm0oJVQCXWUYmBvK/bQJdvh1/9CFmyt180BpSMqmDl0JkZvLQVH4TybjySDh8q+LMon0Ekn5Vc9i0o1AAzamBvXWgqDG8i3e417uMjZljvCOoHQt01itruDQtcLl3zMTByqAPDqYirVxuDW6hVtj9h6Gq64nhcj/YfX/3NAo81ch4ZMFdxFkOrKA4BeQBnAIAiToTqfCpPso4Q9zDO9vE5CzFGQoDlgZpBJ3IP2HejnE1zcNxS/wDTuAfLMKUPYnxfJjLlknS8mn8aSR/pz0Fz4fAXQMkDKRGbN0326GfX8Kirw50VUd5YCSQTrrrOnXf40c4bclSD9Ux8DqPsMfCo11O0vEdBpQQTwu1cYZlBPjGojUVx4vyfhyjgWrc3AylsizLA6zE76/Cj/wCgL5z615dMqVO4+30oPl5Ea0z230ecjLpoVaDOums71bvJfLuHv2Qt+wjtahRJOzagwD1M0k86cr3LvEsR2WWDlfWd2CkjQHWTRz2MYl0xGKs3AQwVCQehViv4igtzDcIsooVbVsACAMo0ruuCtjZF0/dFbWGkVE4pjeyAPegmNKCR+hW9six/CPyrz+z7cRkSP4R+VRbPEyROVj6CvbfFwTEEeRBoBnGLC227M923e0Rh/d3Rr8mGvqD41VHMHEsSjNh8QbgVpBYe7voQ3TTxq7OIYNcRZe24kMI+PQg9CD1qjeUuZbl7tbeIi4EEhmAkmCACfUCgeOG8s2Uwdi6ixeVSmcE/SAyGzDQEaSK6ujELpttoPD7NDRZMXhsNwlHxIBtC2pZYmS+wUeMt5fCqaxeMVzcezn7JToSTMMe6CfHoaB04ph3Uh4MKwYgDwM/Dx60p8d5gB7oUnzJ6nWRS7ise0e+3zP51pf5fusudWzjKWME7KTMfI0HrYmToI2/9/jUpOOvbyqNhPXeZ0286W+1Piam3uGXwrOUbKsSegnaaCTypxE2bzODDZGy+bRIHrMVvmItOeuU6/CKC2Wh1PmPlR6zaJudj7zPoADvOnw9aCwvY1jFBuE7dmA2h0OYdPOPsqxL2MU3UuCSqOM5g7FLqgx4SwHxqneV7VzCgqSVYaHKTrr4jcTNNOH41d177a767+tBaiY+2wJB0USdDoK5W+KWTpIkeR+zSq4tcZuiYdhIg+YrF4i/7TfOgtK1eUiQRFQf0iL9zXTLbj53KRcLxu6uguNEzBg/eKlXOK3WIJfVdjA89DG41NAy3Me0nvHfwrKAf2td8V+X+9ZQBPZFirQsAplUmQ5yjNlGoMxOXQ76UR9lXGFu2cRbQylnEPk//AF3CXX7c3zFTOXMJas4ZFtqqoywSAPPMCd80gj1oByRgxg8bjba+46JdXToGYH7W+ygtXDHuiuk0u4fmZEXvd0Fok/Cg3O/PVywy2cMme5ctls0iFzGFPidA508BQPU1XXMeLV7rBdQCdfHU/nS9y3zDirWW1cu3Lkq4uZm0UEToYmQSNd5aNhRWwHu4kYa3cFvsUS7dUxNwPDEAnTRWUeWu00HJGBw2JB2yN9qNVb8H4TcwtqxjkYsUuBnhTCARuSNZ8j1NWPiMGynE2V7zFCFAIMyDA0JEmR86hc22r9rhZRFyC53n1jKgiQQZJbT6sCCaCz1xoCFl1DqCpHXqPsM1twcQXk+FKvIuP7fhWGfcooU+tpsh/wBI+2u/PS37WEurZzlrihO4pJ1OoEeUifOgM4TnLCXrxsJdDMNNNj6N9k1hsNZUgszAZSrMxbyIkmeg+ZpT5WwlsYVlFtDdCSrN72bWF8j3ftotzPxkJaWD3LZgkncgDTzgETQbDCFMZ26qCrpDd4DvAEBdT9buif3ddKrf2c8Ruf2u/aLkZrboV8ChUxv+5Vh4HiK3lUggxv8AKqf4Jxu3Z4ql4tlQs5JP1VcP4T4igvLjHHjhrZYalmCoAPeYifuBohgcW9xQLiBX3IMHQ9Yn1Hwpb41gxiMOl1Qt3MQ1txdVVQFRqZIzE6wBJ16UUwPMWHlSDmbJBhgcsE7rPUz9m1AxjQUvcZ5wWxcW0ts3HIzETELtPWToflXa9zVZ2JC/xMo/Gqq544zZa+t6xfzOJtuFUkBdTObadTt40FzYDiS3UDDSY0JGk+lfMGE4ocJiL9tlnvsp11BRmH51anKvN6G0ti1GeQczsJYyCxAEmQB/pobxf2dYMtib1y8WZzcdXY5E7RixUEgRGZhoPzoCmB5iPEUGEyW1shbYOcSWbQmCCANZiPxqVzxy8owQsYWyCyr2pFtSoCowBMDRn73XUwx3FJfK/D7o7UW7ih1abYzwGKloCwCcxI0Jp4xeMvva+jf/AJgTFtrioJA8SwE/umYBoKMxhIOu4O1Of/E2Dt8PCZJv3dFyg6KwUFrmoB1zADr9tEOM+z7EYhLt7spxBZIRXs5WH1tm1bz8hQJ+S7uZbK27hvKoMAQFJJMZpgiI1B3mgCXOX2w96yXIZHIIbaD4MJ0O3qKuvnIWsLwZiF1dFVcqk95gCc2pgd1jJ2mKBYbly6Gt4a5mzWgGFxrCsgnQqTrm7pKgjUSTIiinMVm42XCW4+jRm75yqWI0yMwEKgMT+8d6Cgkt5zoNTtFWP7POAtburib1kuF9xjcAVjoMuxGYAkwSNqh4rki5bsHH91UuMqogGst7zaaBSQY9elWjy5fU4c2FUNoZUQe9l0UAiB3gDJ8KBW4tgrn6y4UkkgomotanKpbqSJJ6TIoBxe4/0VtTHaE5jP1V1I3Hj9lMnL/L+Je4cPdKq7tmvkuO71hQCQT0geZopxXlPDtfJtMQbWUESWClpnQ6e5v4Eig24lwfssLYLkdqU1On1RJBPoy/KguHbOuZO8viNvgdj8KavaNlHDsrJLFTbVh9U5QJGuxhQd9PSgHs5wXaWCrK3dBOsRImI18dIiggYq8yKWUSRsPiKO8H4c3YNcu3Sx3VQB1MaxtQ7ifD7tu4tkr3m2G5YCZgdJymCacQqm2mEVhauqi51IAz5ZVRPnkJHlHjQAZryuj4FwSCjz6GsoN+U+Ii9hVYaC4Axj6rjQn5r+Nd8fh1XEWruikh7ZPirIXUn/Nb/wBRqnOVubcRhlhO+CMxDHujzECQdeh+FMl/2hrdy57bqbf0hWQQwXfK0jUT18TQO2O5YfF4dMrqttyrB9TvKgAeJ08q6NyHce8tw3VYIgVZBDDKDBBHmx3qH7NedbV8/o4zDWQjf3cDMAPLNOvpTVwfGE4m8PF2g9O6Yj7CYoK04zwPFtxA2VVspCKWWYCaks77DqSBHpTVx7lvBteu2zi+wv3hbZg4BhLYKALMROWSJ+ynni14paZvSfQkA/YTVK+1Lil/C8TZrN1rfaojjbwy7EeKfbQEsDxFLeIuEK5UsTMakDbfqfvNSsXcsYy8ly6cRbt2wUFoZQG/eYv46aL4VWtrm3FK05w38Sj8BVrcsIMXhLd26qlyWBABjRiPHwAoPeTMdbw4xNq0n0PblrQzTAZFzA6ftAnTxpos8XTEYZ7obuiRKk/wxO4hvCqi5v4ype5h7DGyisVORVhmGhOgDdI3rtynx61hsIbLEszXAxaCBlEmNDM5svlpQWBxTgP6Hh3uWWJEhmnXunc+II8Z1qVxawGwKEwczSdjEyQJPWABO9Q8Fz/g8RabD3G95SsKj+B+4Clzma/i04atmx2lxxehXEGbQU6wxkT3dIka0G17iWRWOiqgJ8dvlVZcS4qWvWyuVc+rZVAhpZRlO4EEaA0KxPE7jOwuu5IkEMx0OxBHrXnEMerLbAEFRv5/loKC27HNtmxwqxgiH7bJaclVBUi4xYwZnYwZA60jYvmNUzqoKfR9musyWHeLaeO1duH3yeHtcdj3StvqJQQgmNSAenUE0vXbCFwAuh1Jncb6Ggi2Lkd6QGBgAiem8/1vRCxj0yEM0EnQx0O526RWz4a0f7vz95vzrkeH2v3h6N+YoPcRxFsOylI6ET1BAI8DqCKkYvnfEXgq3GGVTICgD7d561i8It4hwDc7MJb1ZogBAAJOkTpUHivCLNmAmJS68wUVHEeZY934UD/wHmRSLYDg5csKGCspUzmIY66kjQ+ZmvebOaFtlbqZWa2RKOdSWmQSPfUCZM66a1WWGwj3DCiTsB/WldsFwxrhYQQQG/mUSFPqRHrQPHEfaTh76J2eESxeEs7hjEgCCkQA2+4NWlyrxhGt2rzRsUkwSoGqyfIg6/vedfOCYK4GH0bgj90/lRvhnN+Ow6ZEdgsgwbakaGRus7gUH0DzJirljBvfDFHJDSOgLABfgpA9QaSLntGwt9GsYvEPbYSQwXMMxB0bumR0jzpGx3tCxmNazYxLq1s3bZICKs96NcsSNf6ikpgZI6yRQXDyzxG3iboyseznKtshiizBgW8w6n1q2uFWVe0ZW1lB0NsEBhHVdyenWvmXl7mm5hGQoqShzag6mdzBGuw+Ap74b7bb1sN/y1mGYsQC4AY7xqYFBYycv2nw3aphlS60nLbL2zuY6jvRG9C+IcVXh7MWLXRdhYuXIcLBJEbrE7xr41VXE+fsY2a6l+7a7a68otxsqgZWAUHYd47b0vY/jN6/cz3rjO8AZmOum1Bd3Bude3u9h2aqlzuKe7mUsIzEkEMdtNoFPPCOEWrFsWUC7EmBBaDuT46ivm/g2NS2YLORM7aj0IJ1FXBy17QsFbtgPfvNAgG5baRJkyRM9B6AUDljOAWrl23dYEvanJrG8bxqYjT1rS/wu122draMzADMVJPd2kknaTGlV1z7z6t0JcwV24RbOW576rL6p1EnuN06ilVvarjYglWA8Qemn7VBercQUE6isqiD7TcR/h2/9f51lAucrYdCoJ3bQ+k/ZXHnCyLbqqmIST6QB9utb8t4oLbZmnQ5UA6sevwk/Ko/FMQt647MXJMCQw2Gw28qA7hOJf8AM4K5ac2XNiyrXF3JANokg6E9zferj5XxzMhW4p7W2B3hqHA0zD94iJ9Ko7hT4SEW8L5yNIZGUNGsLqCIkk/GrC5X5vw63Ft23uSxhQ4kkeZHpQWJhOPpeUloUKfdnU5frMPqrOvwHpVE81cXXGYt795WM6IpOioPdHdg+e+5NWrxLELdS4IOdlKh+gJBAPw9aqTivLdyyDmxFhsuw7Rcx9F3mggHsuioPg335jTRyrxC6YspfFtFBaArMNSAdI11Yb6UlDMfA0Y5czfTMDlIVVmSIlp388nlQMnNPJuXKcO5us2Y3C3dEkzpMaan86ScQGsuUYajeCCPHdSRXfjvEF9xcpMy510Ond73gZ230qBYHUgxQMvKLqb8ke6rEbjUjLuuo1YbVv7QcOzYa3dQ5Qr5Lid4HvgsjMCxJXusoJ8KXhiCuoNdF4s4PvGfGgVnBG+ld8PdgzAOkagH76cbfMt/q5b+KG/7popwC5YuMxxNq2UC6kWQTJIA0UT40CphOPns+zIXJvlKKQeu0b13XG2o/U2vgGH3MBTRzBhuG2rIurg3IZsg7xthjBJiCTAA1061Xdy6JOUZQSSBMwOg13jaaB1wXD8K9pXdmVnJCqguMTEdII3JG/ShvGbdm05RDdLIcrZ1UDTwgnWdKM8q43s7Nu52ZK2kNxmJEEtcYKoHiSRqegPhS1iuH3XdnJVmYlj311LGT18TQEuC4tVF9iD3LRaRp9ZNJjqdPjSxbwdy6zOADJJPeA1Op3Opo3/YeJ7Nwqg5oGly3MA5tRm8QvyrfAcKxFtIaxd3J0WfumghYLg1yCQuo81132720VtiuF3w5PZ3DOshPH+GpTgj3kdfVGH4Vr+mDo0UHC3buj3g49VYfeK9biLroGI+NHeX8c5xFsBie9qMx7w6iJ61E5q5tvO9yxbW0LUlJVQzMBoTmMkCRpAHSgZfZ3aF21fu3lV1s9+XkxkUtp66darbjOML4h3KoneiLahVGUxoB6anqaZeGY9rHCr5zMGvYhbAXbTKr3CR4wqr/mNKGMuTcc+LH7SaCwfZ7yzaxdu/ce2r9m4BHgrLIOnmD8qbuAcuYBbltL2GtsLu05tJJA1nbSk7kXmw4TO9hLbM9pbTJczKkqSc0rJY7+G5qbxHi2LxBRhcwdnLACr2mynTvMp8aCDjsDhbhdRaKJnLKEY93pAJkxAFaDlHDsJVro+K/wDiK7WODXR/ht/DcT8SKnYfh2I/wmPoQfuJoB9zlO1/jOD5qp+4iifCuUkuOttcQwJ/6c6xOwfyrpc4PiYk2L0eJtv98Vrwa+tq+O1lFCuWOoIGQ/GgMWeSlwrYi1fudpb7FbxADJP6zKp1JEMkzI+zVb4Lyzaus/azAAy5HHWOuo8ab8XxUYy9iblm6Qgs20hGHezdqMrSPFs2m2kVAwHDHUMik5pBkmdPjQQzyLhvG7/Mv/jXtEHw18Eifs/3rKBKwPs/xFtWkK86jK8dNJBA60Bx/BcXYE3bTqsxJXSfCRpVicw80XcOjEXVWTCKloAkx+00yBrJHgIJmq64hx3FX9Lt+44mYYmJ8Y2oIgvkbimHlPEjtlIBlFdtDqTlIEHpqRrQLBYlQfps0dMsTPxo1wfF4ZHY9q4zLl7yDSWUnUHwWNI3oCnH8fs7EH90sQWManQ+Xh1jak6CxJJgnX+vLyqxsJgsFdXK91XXcAwI8Ymete3uQMI36pmX+FgfsoK5sW2zLJG9MNviJTQaTEwB026biT86JY32aPGa3eHoykfIiaFPyPjh7oD/AMLg/Y0UBDhXHuyPdSz8bafaYk/OjWH5hQ/rMNhbgPjZtgn/ADAVX2J/SLLFLisrKYII1B8D8662eLke8sfMUFsHg+AxNjtf0W1ZzT3s7CIJUnRgo28KT+NcucOtHXF3AYkKq556eAG/n0oxYayuGt3b1zIhsqYEEgs0gxEjvRv+1pEzSBji1+41wkd46CYhdlAXwA0+FBDFyDoZph5c4sFtXCbbOzuiKo0kgMdT5yBS9d4cw+sD/N+VTMK5tWkIMHO7aeAVR95PyoGHnx7tw2rItiMOpDZTINxjLR5LAX4HxpQfhl0CTbcDxKmPnR61zHd6t5jb8aNYfn7FAR2pPkQD+FADxVx0wSWwYEh7g6xlAtj0k3D8aCC98KsF+fmuLF21YuDrmtjX1NSOB2MHjby2v0O0pYMQVkbCekeFBX9q8fGu1viFxTKuR10JqyONcmcMw9tnusUVIzC2zsRJgaSQJMCqp4lirXav+j5+ynudpGaI6xpvNBZXJXF3uWrmZTcJdVUToCASZkHTUbUA9oPHvp7uFy2wtpwCVXUso1751gNI6bUb9mWKe3YN2FyWzduvJEsVCLbtr0GZzv5UgYi1evPcdrbMxYs5AJ1JknQeJoN+E4oI5dWIZEuMp8CEYiPOaD4XDm4XP7Kl2J66gfaTRDh+CNxnW2hLlHAExuI6mOp+Vb4Thd6z2qXbTg3LZC7GSpU9J8vnQb8SdmXDqJYt9IYBJkpbX1mLdcLfK+KvM5t2LhCsdYgb9M0T8KN8v4RzkOx7KADp3Sfxyn7KINxC5bMEtp5mggcH5eu2kIvWboP8DH7QDUk2lUkRl9SR9hoph+Yb2kOaK2+bbh0fK3qB+VADwYnqPnTDwHDqbqZzCzqda8Xidlz38Pbbzyj76IcPtYV3C9kUkgSCw1O2xFBaVviFkKIdY2GtVp7TOdCzXcIirlVAz3NyZykBfAd4evkKH854mxaK28MX7QH6Q5yyjyE6kz4aUF4lwjEvZ7RArteRViRmyFVOYCfFSNfERsaCZgeEW1a8MPiM9sNZIJGtxmt3JWNPdOY6+FMfAuGXA5kqJgCFil7BLcbEWc9tgVVA4M90i041PgZ0+NWHw66iAFgZP9bUHK5w/U7b+FZUx8Vbk69fCsoKL4tjziNbpLKuigEdweAH+/30Eu4IDZjHmPx2q4bnCbVwd+2jHxKifnvQs8gYZ9QXQnYBpHyP50FP4r3o6VymrF4p7Gr7EtZvI865WVlPzGYUg8U4c+HutauRnQwwBBE76EaHpQaJdpr5Axz/AKba7zFVzXGE7hEZoPqQB8aTuk04ezF0F+/cuHKluyZIEkF3RRHmQWFBYz8cJACYePO43/1Xz86Gc7cSxmHsIEuhLjttbULCgajqTqRrNT+FY9brns1yJbGZ7jiYUeHmYgfd0pU5rN3GYk3A9vswAqKSQwA8QdyTJJ8/KgSr2Jv5iXzMTqSdST4k7mssYu4xjsyx8ACT8qKX+EX1+qT5gyPtrmmLe3oZDHyigYuK8Xymza7LMAiaGR3hb0BWDML4dWNeYfly9f736MbYJ3cBR8JbMR8KE4bj162Zzt5anSjmF59xA3bN60HG5yU4mbL+qLPyE7/Kl7jyOlu0nZuqgZu+pDEnct4HSYnrTla9qkDv2Ad9idYDeCnqhHlI+BrAc+2LpCvaKAnKe8GA1cDTKJk2zO0SN5MBTaX461KsYzxirbvNhb7QcFbcEsMxAWcjXFlS1tQ09ix0eBIBI1gTxXlXAKFe5a7BWS65ZcRqDaYqUFt1BLTkGU5SCxBAKNQV9+lD+jTP7P7Yu37g2C2j1gaso39JpN4g6LddbZzICcpJ3A88q/OB6Uw8g4pVa+XHdItruJ1uDQA/PY6CgbPafeS1w+zZtQTfuG4xHVEkAz4F208clVKqmrixvFrWLd7gWEWFtgQx7MIrKNNtHE6xM60tY/hloqzuOzBgktH0errAVgCZNlgQYgkb0G2D4sLHB7NsrJv3nY9O7bkDp+0xPwod/aYVwrLcBIHukHcSNyNIO8eNFeI49Ey2zhxltiFXPMZjm6KT1669SKFY5UId+zUdnHuupEaHw1EEf7UGYPHPcZhaUAjcsQPiWj101ohhuFXbzAXLlq3lk5s07jQBR5gHWNq3waWVRcyi25EkKRqTJmfHX4bVHZFDSGOvmKA7i+XsQzhrV2wYXKIYiQNhBWNBAobjeU8bubeef2Sp+4zUdlOhDfKpdniV1Nnb50At+H4i371p19VYfhXbD4sEwZn4Udw3Nl9d2JHzpg4RxZMQ6pdto2bSSoOvxoFzCsohiYH5UTXHjWCDAY7/ALKsfwojzHg8FbVkRF7WPqaBPMwYJ8qVeHWIuE5gwCuYI37pGuvnQK13GXvrA+seFWBybaOdgxdc1u0REagArsQdJBHwqAOBKxz5QiAGTqAT5AjVh4A0y8M4cyO7uwhVCIBMwjE6n1YwPvoC2HwIR3eWZnK75dMogRAHQ0Ywlkt0JjxigNrE97c6+VHLOKyLlOhOtBly1qdBvWVHfEGT6+VeUAHF8w4dWcd8gE5ogBOgzE66kECBUXFcx3AXFtLdtbYBZzLFVIJzKNmIA93xasrKCs+N844vEM3090JJhA0QNtcsSfzpZe0dzXtZQR4Jpn5Yu9nhcU6kglrKSI8bjHcHTuVlZQM1m9ijhrVi1bLtcHaXnCws/UXMCBoPurle4fjbYk2XbYdxg8T4qelZWUG9ixczqnZvnIkyFtqo8S0mRHWlzj97/mGkEZO7qSduuoB1mvaygGm4T0rFvMKysoNwQemu+w9KNcLCrEaR4Af0KysoLAxbpaw1tQlsObVuHWxbZwzyW1KncNPxJqtuYbr3LrkSFUlVhQIUd0CQBpA9KysoADYI/wBCmvkq12VrEuVUkqEQkA5WhpYTsyjYjUTWVlB2w3KJIzIxWRvEfdXa5w9ruHuWls5rtlioIUywVV0GnWV0EdaysoNcVybfe6bS2jmGo7oiCzaTAAg/fRnD+yW7nXtHR0PvqMwJAGgGkHWNTtXlZQCuJcg4637trMNzkIOvpMmhl7BYm379pxGuqt+IrKyg4Pj3mQp0rb+2IHn5isrKCbhOKZ9NPGmHlniVv9IRmHdUlmG/dAJOnjXlZQQeasFau4l7mFGS00EKdCDHe+EifjUvkDg5uYwJfabJR83e8tNfWKysoJXBuWM/EbiWnJRMSwAZtBba0bgBE+g0/wDT7xLg11SzFIWSe7qB+PzrysoIFm0ynOdhUS9xRy2015WUAq7zW4YjKdz0NZWVlB//2Q=="/>
          <p:cNvSpPr>
            <a:spLocks noChangeAspect="1" noChangeArrowheads="1"/>
          </p:cNvSpPr>
          <p:nvPr/>
        </p:nvSpPr>
        <p:spPr bwMode="auto">
          <a:xfrm>
            <a:off x="368300" y="1476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data:image/jpeg;base64,/9j/4AAQSkZJRgABAQAAAQABAAD/2wCEAAkGBhMSERUUExQVFRUVGRwYGBgYGBgfHxcaGhwcGhwaGhgcHSYeHBolGhcXHy8gIycpLCwsGB8xNTAqNSYrLCkBCQoKBQUFDQUFDSkYEhgpKSkpKSkpKSkpKSkpKSkpKSkpKSkpKSkpKSkpKSkpKSkpKSkpKSkpKSkpKSkpKSkpKf/AABEIALgBEgMBIgACEQEDEQH/xAAcAAACAgMBAQAAAAAAAAAAAAAFBgQHAAIDAQj/xABHEAACAQIEAwUEBgcGBgIDAQABAhEAAwQSITEFBkETIlFhcQcygZEjQqGxwdEUM1JicpLwFUNTgqLhFiRjstLxF8JEc5Ml/8QAFAEBAAAAAAAAAAAAAAAAAAAAAP/EABQRAQAAAAAAAAAAAAAAAAAAAAD/2gAMAwEAAhEDEQA/ALL5o1wd8f8ASb7q+fbloTX0RxuzOGvDxtP/ANpr5+vW42oNcFi7tsApddD5Mw60Wse0XH2iAL+ffR1B2896XO0MA+o+2o164cw+NA/2fbBiF/W2LbAdVZlP40awXtfwrfrbd218Aw+Yg/ZVQX3JU+lbq9Be+B53wN33cRbE9Hlf+4Ci1t1cShDDxUgj5ivnDDr3dfGpGFvMjEozLt7pI8fCg+iMtatVKYXnbG2yAuIc6bPDeX1hNGsH7VsQuly1aueYlT+I+ygsotrXppX4H7QbWJurZ7J0d9tVYdeuh6eFNhs0C9zKn6v/ADfhQMCmDmS3on+b8KANQetWBq8FeFqDqtwda6ok7EfHSogNd0egl/op6kfOfur0pHj8q59s0bx6aVoCaDqT4RWKa55a6olBuPWhHHeYxhcnczZ88EuFEoFYjUbkMKL9maWOdbB+hIn9Y+xQb2vF+79Xr8NaCM/tDbolkbe9dJ95S2yr0iD4ExUdfaHdaIGHE5f8ZiM2+g6rAkeYiaB4dj3e84/Vf3lhf7tvHbTafRtSK0wlwgp3utjfEKuwY9ACI8Z7kwZmgY+HczY7EsFsmwCUL95GAADFdCZzdNvE1Ou2cbH02PsWf4cv4xSlwtsMXX9KZ8gt6dmzMSxcmDI7uk6bbHrRmx/Zw/V4HE3j5hvH+LwoO9+zZ/vuLO3kh/In7qjf/wCQN2xFw+Pe1+wUSw5MHseDkHxcDy8V/GimHfih9zCYW2OksNIAPQ0AbBnBiDY4fiLx8WVo8gCSaccICUUm32RgfR6dzygVBGE4w2XNiMNZB10WdJ3kg9fOjdjDkKoZs7ACW/aMan470EcJXW2tdhZrtbs0E61OUegrK8WzpXtAdx9vNbceKMPmpr5+xOGI+t8wPwivo65Y0I8qoDF4fcQnzoFk3SvQHVvv85qM7gsIBkT4eFE8ThxB2947einw86h27AzDXx+40EO6sg+h6GvZHiPnRBsKCDrGldGwVuJzdAYg/fQCrVsgbda3tzr6D76PcL4Xhzbm5cA1MAf+qLWOH4MD3iRHhoYInYeeutAmBjPw/EVtmObbp+Ip5V8Cv7AO/wDUg16/MWCU6WgxjfL0EfnQBuScM/8AaGHOUxI1+Bq8TYPgarzlznPDnEWUS2QS4jTz8Zq0bvFT+zQKnMmEY5NOp/Cgv9kNHut9n5008w8XYKpjqfupcu8VuHyoId7B5dww8zt9lR3QedGLHFge7cUR1P8AtXC7hrRYgN6eHpQCjbrrbWiLcFP1SDXg4Vc/ZPw60HBRW4tV1XDEbgit1t0HHs67KlbZK6LboNQlA+beGPdsrkQuVvagW88A2WAJX+IgT0OvSmJFqJxSRZLDGrg5vRmIBzhbYIUSd5M/CgQMPyriiB9AwjJ/+Km6o4PvMJ1IB8T3j7tdsPybju4BZuadmT3cOIyoQdS2sZgNfekk6xRtmX63Hj8FA6+R/qa0cYWDn45iG/hLCTpppPWgj8G5W4jh7g7K0pPZKjdsyELqWJGQ6LrpOupow2G4qV72IwlsQDtMA+q+ny86C314VJzcQxl3XxfXp+x4VoLPCNIs468fQ6+GxHnQEr+EvD9dxe2nWE7MdJ8Qd4HrUK9hcB/ecVvvp0Zt4H7p/oVIs2cLr2XBsQ/m4fYDznrrRK3ZvAjJwO2OgzZPAD9n+s1ADt2uCD9ZfxF0zH95tp+6P3vsqwcPYUKoQQoAyg9FgR9lCcFc4gcuXhmHticxJZNAZ139flTGVoI4tV2tWa6olSbK0HEJXtTuxrKBdHtds/Ws3B6MpqusXjLLMSHyySdbZO/oata/wu029q2fVFP4ULvct4Zt7Nv+UD7qCqr+EtNP0yamdmHQDqvlUZuGDTI9s669/wBekedWs/JmEP8AcqPQsPuNRbnIeEIP0bD0d/xJoK3PDmO2U+jKfxrgOG3QF7jSFHTwFWFc9nuF6doP8w/Ko7+ziz9W5dX+X8qCvrOFuANKMDPVTtrTFwQ/RDxFvFj/AEWmH3H5Ub/+PSPdxNwfD8mFc35DxI2xc/xKfzNBtxTC2zicLpahu1kBXI90EZgdT8KA8y4NQFKqBreEi3lBh5Anrp06bUc/4TxywRftkjUHUEHy7ulR8Xy5xBhD9jcAJPePVtz01PU0C1ytpjbH8Yq/zaqmbPLmMtXFuLhrRZDIKv1H+ampeeOJr72AVv4SfwY0DHzLZ7i/xfhSywqFx7n/ABLoobAXEObxYg6Hbu0GHMeLYd3Bt8c35CgYiK9C0tHiPEW2wyL6/wC71i3eKn6llf5fzNA0ISOpFSLOKcfWNKJwXFW/vbS/y/8Aga3XgfEmGuKUek/gooHi3jm8j6iuq3gd1HwFI6co44+9jm+Gf8xXe3yFeb3sZcPwb8XoHAqvkPWsLIN3QerClP8A+NEPvYi4fgPxJrz/AOOcIDDXLpP+X/xoGduI2F3vWh6uv50K41zJhESDbsYsm6pym4nchdW2O85a42/ZxgozMbp8y/8AtU7DcgcPkDIWPQF2/DSgAf8AG2GWQvC8NvMHKYkRGlud64XfaSig5eH4RTp9TaBHRRFMf/DnD1YoMNOUkau8f91TLfCOHKBnw9sT0Kk/GgSrntYvr7uGwyBtQRbPl+9tpUa97X8aR3Wtp/DaXwg7k1ZVvAYDK2TD2TlEwbY8Y6jxIraybI93DWV9FX/xoKsv+0zHPP8AzF0E/s27fXfbWDWz88cQeCtzFSPAmD8Av9TVxXeIWLUArDEA91R189K1xHHF7NjbBBUAiRp7wHQ+dBTrca4rc2/TSD0HbR6bbUxpzbxZgMuAPxS7+JFNo41eJGo+X50zYWySik7kAn1IoKwTi/HG2wir6r+b1Is/2+xH0aL/APy/FjVpW+HnQ6VJ/RytBWYwPHf2k+dr8qyrLy+RrKBeu8XsD+8UVCPG8OSfprfn3hS/jHDsCO7sDDdOs6a/ZQ18MIIGTKTMZwDG0Ex4feaB3biVn/Ft/wAw/Otf0+0Rpdt/zL+dI7oFGWLfSYuDUdB6THyrnZuBRAA/nG/j9lA8/pFs7XEPoy/nXoup+0n8w/OkHDW/pGuBUUzOtxddeg+2t7sFj3VIYQe+njuNIB6fHrQPoynYg+hFbFKrqzhAMoOUZToc6+PprXW9hhmLyBo27LHgNOnU0FgZK2Nuq/5ddP0lXVwUB1Y3FiPT+t6ezxax/i2/5hQdTZrm1gV4vE7J07VP5q8/tOz/AItv+YUArjuH0t/xj/taoYtUT4tjLTKoW4hOYaBhPUbfGoqW9KCP2dYiUfw1kZAcoMqDt/XSpNrDIfqjr0oFwJWl/FZADE5hI16UU4raGbuiO7+dKHG0B7AMpZRbWQN9zIoGLCYvMAYqfauDrSHyuzDGtbAZVIYhSdhAjfyp+s2JYHXunw8tKCfZZQq6iTE+Wn50OvcPm4zAiCxj0ruXKuDEgSfjpW3bgmSMvntQQrhUgKHTQknWpNiyEi4zKEAkknQD1oRh+GNm95DO3eFTuN4RrmFawpAchRqdNCCdfhQeWlwpM/pKEsf2k3PTeu+N5eZ2GVgABGszufAedJ3C+SMSLqE9nCupaH6AgnSPI1aCWmzSASNKAInBGtKe0MgwIE9DPX0rtawiGO638w/KhvN3G8ScStm0jLbQZnOUEEkGCx1KgeI671I4Jx+29tnu93IMzEdNdRAEyNOnWgn4vllrz5gwAgAadBpUjC8rBZFw5gQNNRsQdwfKotjnrCKAO0JI3IV9Y/y0xfpWcgjYqD89vuoFe3ZXNoixPn+dH+HAlTPTbyEbVsMDbB90D51NtWVA0ECg6YX9Wk/sr84FbYkwvy+8V7bEADw0rji2lTvoy/8Acp+Wv30Ema8rQ3RWUFWnB2v2B83/APKuTYO1/hr82/Oo/F8cUAjSaBvx57mHvFNHXMAR5DegOvgbW2RZ6at+dcjgLce6v+r86g8K5StrgziGu3e2CFwNMpHiep9Z61F4ZjHJM7UE7G38NZA7QW1nYayfgDNdrHZMAyIhB2MH7iaiLZU4yy7IGGUqc2oYjUKRtO+9HuY0t23BtqqBlzFVmF8NOmgoELjvESL4GUQDtG/21N5m1wy5VUSVzemunzignGuOI91GUTl386euWMFaxqo1wZk1OX+Gfe/dkR8DQcOFcCsphLN1VHaZhJknMCCCGU/PpsKh8M4y9++yW8JnS2xBIVZ7p1nTwBqz7vLthrKqECZDIyExr1j85pY5c5cu2bl5ktE2ycw1EkyZHofOgi2yhHurG/uj8q27VZgBQfICudzDOhysIPgaXsO5GMuFmgAE6npQMScTsC5kZgHBHTYnYExpMiiKLUDlPjGHBxLEhgdMxAhpEe94ATO3Q1pjeY7VpVYyVJgER8xrqKBtwuiIRsy/gK7mIMeFBMPiJUFGOUgER4Gp2HkxqdZ6nyjrQacRHfHp+JoFi+DF3VgwACxHxJ/GjN2WMwT06nbfX1qRg7KmyjEA9wFvH3QT+IoF3hvKzJiO2DTC5fsA8PKmu1GUEjUb7fCIFaYZyokhSjN3Y32EmdiPyNTcawFknYlkA8pdaBOvWGJkjcydvP8AOppcdkACJgfZXd8ZbJIkMf3T9uh2/Kot66IBCnU9Y1AA6TMzr6UEI3SCNRoQd6xuKakz/XyrjiTLgbAsFj4xXLmFVtL3R73ntFAZwPFOnU7f+6aOGcSGXvBttdB+dVeOKLbRXzgkjaR90Uc4dzCr2p6meu8f+qAxjObMEnE1Bup2hgEAPKKEMqSoK65pg7QPgP55/RbNwsHynEpJicqarDkLrDDNsDsKr32bXe04szmJYXY9XBSTPrNdOcOM/pOKuFT3F7i/wJoDPidT8aBx4fyLcv289u9ZdTsy5iPu38qs3DYfKqg7hVBPjAqs/Y7fIFxQdGUP8c0f/aPhVg3sXF9F6lgPQZLjCfitBPuWdNN66q89DXUMPKsyig8Q1rfAKkHY10riH+kI8FB+ZP5UA5sGk+8ayiRtr5VlBS/MjoEEkSKDcBKuj9kpbKTmHmdfj6UCxVzEYyTbtswn6up08hqB51ens/ZW4dhmVVUm0oJVQCXWUYmBvK/bQJdvh1/9CFmyt180BpSMqmDl0JkZvLQVH4TybjySDh8q+LMon0Ekn5Vc9i0o1AAzamBvXWgqDG8i3e417uMjZljvCOoHQt01itruDQtcLl3zMTByqAPDqYirVxuDW6hVtj9h6Gq64nhcj/YfX/3NAo81ch4ZMFdxFkOrKA4BeQBnAIAiToTqfCpPso4Q9zDO9vE5CzFGQoDlgZpBJ3IP2HejnE1zcNxS/wDTuAfLMKUPYnxfJjLlknS8mn8aSR/pz0Fz4fAXQMkDKRGbN0326GfX8Kirw50VUd5YCSQTrrrOnXf40c4bclSD9Ux8DqPsMfCo11O0vEdBpQQTwu1cYZlBPjGojUVx4vyfhyjgWrc3AylsizLA6zE76/Cj/wCgL5z615dMqVO4+30oPl5Ea0z230ecjLpoVaDOums71bvJfLuHv2Qt+wjtahRJOzagwD1M0k86cr3LvEsR2WWDlfWd2CkjQHWTRz2MYl0xGKs3AQwVCQehViv4igtzDcIsooVbVsACAMo0ruuCtjZF0/dFbWGkVE4pjeyAPegmNKCR+hW9six/CPyrz+z7cRkSP4R+VRbPEyROVj6CvbfFwTEEeRBoBnGLC227M923e0Rh/d3Rr8mGvqD41VHMHEsSjNh8QbgVpBYe7voQ3TTxq7OIYNcRZe24kMI+PQg9CD1qjeUuZbl7tbeIi4EEhmAkmCACfUCgeOG8s2Uwdi6ixeVSmcE/SAyGzDQEaSK6ujELpttoPD7NDRZMXhsNwlHxIBtC2pZYmS+wUeMt5fCqaxeMVzcezn7JToSTMMe6CfHoaB04ph3Uh4MKwYgDwM/Dx60p8d5gB7oUnzJ6nWRS7ise0e+3zP51pf5fusudWzjKWME7KTMfI0HrYmToI2/9/jUpOOvbyqNhPXeZ0286W+1Piam3uGXwrOUbKsSegnaaCTypxE2bzODDZGy+bRIHrMVvmItOeuU6/CKC2Wh1PmPlR6zaJudj7zPoADvOnw9aCwvY1jFBuE7dmA2h0OYdPOPsqxL2MU3UuCSqOM5g7FLqgx4SwHxqneV7VzCgqSVYaHKTrr4jcTNNOH41d177a767+tBaiY+2wJB0USdDoK5W+KWTpIkeR+zSq4tcZuiYdhIg+YrF4i/7TfOgtK1eUiQRFQf0iL9zXTLbj53KRcLxu6uguNEzBg/eKlXOK3WIJfVdjA89DG41NAy3Me0nvHfwrKAf2td8V+X+9ZQBPZFirQsAplUmQ5yjNlGoMxOXQ76UR9lXGFu2cRbQylnEPk//AF3CXX7c3zFTOXMJas4ZFtqqoywSAPPMCd80gj1oByRgxg8bjba+46JdXToGYH7W+ygtXDHuiuk0u4fmZEXvd0Fok/Cg3O/PVywy2cMme5ctls0iFzGFPidA508BQPU1XXMeLV7rBdQCdfHU/nS9y3zDirWW1cu3Lkq4uZm0UEToYmQSNd5aNhRWwHu4kYa3cFvsUS7dUxNwPDEAnTRWUeWu00HJGBw2JB2yN9qNVb8H4TcwtqxjkYsUuBnhTCARuSNZ8j1NWPiMGynE2V7zFCFAIMyDA0JEmR86hc22r9rhZRFyC53n1jKgiQQZJbT6sCCaCz1xoCFl1DqCpHXqPsM1twcQXk+FKvIuP7fhWGfcooU+tpsh/wBI+2u/PS37WEurZzlrihO4pJ1OoEeUifOgM4TnLCXrxsJdDMNNNj6N9k1hsNZUgszAZSrMxbyIkmeg+ZpT5WwlsYVlFtDdCSrN72bWF8j3ftotzPxkJaWD3LZgkncgDTzgETQbDCFMZ26qCrpDd4DvAEBdT9buif3ddKrf2c8Ruf2u/aLkZrboV8ChUxv+5Vh4HiK3lUggxv8AKqf4Jxu3Z4ql4tlQs5JP1VcP4T4igvLjHHjhrZYalmCoAPeYifuBohgcW9xQLiBX3IMHQ9Yn1Hwpb41gxiMOl1Qt3MQ1txdVVQFRqZIzE6wBJ16UUwPMWHlSDmbJBhgcsE7rPUz9m1AxjQUvcZ5wWxcW0ts3HIzETELtPWToflXa9zVZ2JC/xMo/Gqq544zZa+t6xfzOJtuFUkBdTObadTt40FzYDiS3UDDSY0JGk+lfMGE4ocJiL9tlnvsp11BRmH51anKvN6G0ti1GeQczsJYyCxAEmQB/pobxf2dYMtib1y8WZzcdXY5E7RixUEgRGZhoPzoCmB5iPEUGEyW1shbYOcSWbQmCCANZiPxqVzxy8owQsYWyCyr2pFtSoCowBMDRn73XUwx3FJfK/D7o7UW7ih1abYzwGKloCwCcxI0Jp4xeMvva+jf/AJgTFtrioJA8SwE/umYBoKMxhIOu4O1Of/E2Dt8PCZJv3dFyg6KwUFrmoB1zADr9tEOM+z7EYhLt7spxBZIRXs5WH1tm1bz8hQJ+S7uZbK27hvKoMAQFJJMZpgiI1B3mgCXOX2w96yXIZHIIbaD4MJ0O3qKuvnIWsLwZiF1dFVcqk95gCc2pgd1jJ2mKBYbly6Gt4a5mzWgGFxrCsgnQqTrm7pKgjUSTIiinMVm42XCW4+jRm75yqWI0yMwEKgMT+8d6Cgkt5zoNTtFWP7POAtburib1kuF9xjcAVjoMuxGYAkwSNqh4rki5bsHH91UuMqogGst7zaaBSQY9elWjy5fU4c2FUNoZUQe9l0UAiB3gDJ8KBW4tgrn6y4UkkgomotanKpbqSJJ6TIoBxe4/0VtTHaE5jP1V1I3Hj9lMnL/L+Je4cPdKq7tmvkuO71hQCQT0geZopxXlPDtfJtMQbWUESWClpnQ6e5v4Eig24lwfssLYLkdqU1On1RJBPoy/KguHbOuZO8viNvgdj8KavaNlHDsrJLFTbVh9U5QJGuxhQd9PSgHs5wXaWCrK3dBOsRImI18dIiggYq8yKWUSRsPiKO8H4c3YNcu3Sx3VQB1MaxtQ7ifD7tu4tkr3m2G5YCZgdJymCacQqm2mEVhauqi51IAz5ZVRPnkJHlHjQAZryuj4FwSCjz6GsoN+U+Ii9hVYaC4Axj6rjQn5r+Nd8fh1XEWruikh7ZPirIXUn/Nb/wBRqnOVubcRhlhO+CMxDHujzECQdeh+FMl/2hrdy57bqbf0hWQQwXfK0jUT18TQO2O5YfF4dMrqttyrB9TvKgAeJ08q6NyHce8tw3VYIgVZBDDKDBBHmx3qH7NedbV8/o4zDWQjf3cDMAPLNOvpTVwfGE4m8PF2g9O6Yj7CYoK04zwPFtxA2VVspCKWWYCaks77DqSBHpTVx7lvBteu2zi+wv3hbZg4BhLYKALMROWSJ+ynni14paZvSfQkA/YTVK+1Lil/C8TZrN1rfaojjbwy7EeKfbQEsDxFLeIuEK5UsTMakDbfqfvNSsXcsYy8ly6cRbt2wUFoZQG/eYv46aL4VWtrm3FK05w38Sj8BVrcsIMXhLd26qlyWBABjRiPHwAoPeTMdbw4xNq0n0PblrQzTAZFzA6ftAnTxpos8XTEYZ7obuiRKk/wxO4hvCqi5v4ype5h7DGyisVORVhmGhOgDdI3rtynx61hsIbLEszXAxaCBlEmNDM5svlpQWBxTgP6Hh3uWWJEhmnXunc+II8Z1qVxawGwKEwczSdjEyQJPWABO9Q8Fz/g8RabD3G95SsKj+B+4Clzma/i04atmx2lxxehXEGbQU6wxkT3dIka0G17iWRWOiqgJ8dvlVZcS4qWvWyuVc+rZVAhpZRlO4EEaA0KxPE7jOwuu5IkEMx0OxBHrXnEMerLbAEFRv5/loKC27HNtmxwqxgiH7bJaclVBUi4xYwZnYwZA60jYvmNUzqoKfR9musyWHeLaeO1duH3yeHtcdj3StvqJQQgmNSAenUE0vXbCFwAuh1Jncb6Ggi2Lkd6QGBgAiem8/1vRCxj0yEM0EnQx0O526RWz4a0f7vz95vzrkeH2v3h6N+YoPcRxFsOylI6ET1BAI8DqCKkYvnfEXgq3GGVTICgD7d561i8It4hwDc7MJb1ZogBAAJOkTpUHivCLNmAmJS68wUVHEeZY934UD/wHmRSLYDg5csKGCspUzmIY66kjQ+ZmvebOaFtlbqZWa2RKOdSWmQSPfUCZM66a1WWGwj3DCiTsB/WldsFwxrhYQQQG/mUSFPqRHrQPHEfaTh76J2eESxeEs7hjEgCCkQA2+4NWlyrxhGt2rzRsUkwSoGqyfIg6/vedfOCYK4GH0bgj90/lRvhnN+Ow6ZEdgsgwbakaGRus7gUH0DzJirljBvfDFHJDSOgLABfgpA9QaSLntGwt9GsYvEPbYSQwXMMxB0bumR0jzpGx3tCxmNazYxLq1s3bZICKs96NcsSNf6ikpgZI6yRQXDyzxG3iboyseznKtshiizBgW8w6n1q2uFWVe0ZW1lB0NsEBhHVdyenWvmXl7mm5hGQoqShzag6mdzBGuw+Ap74b7bb1sN/y1mGYsQC4AY7xqYFBYycv2nw3aphlS60nLbL2zuY6jvRG9C+IcVXh7MWLXRdhYuXIcLBJEbrE7xr41VXE+fsY2a6l+7a7a68otxsqgZWAUHYd47b0vY/jN6/cz3rjO8AZmOum1Bd3Bude3u9h2aqlzuKe7mUsIzEkEMdtNoFPPCOEWrFsWUC7EmBBaDuT46ivm/g2NS2YLORM7aj0IJ1FXBy17QsFbtgPfvNAgG5baRJkyRM9B6AUDljOAWrl23dYEvanJrG8bxqYjT1rS/wu122draMzADMVJPd2kknaTGlV1z7z6t0JcwV24RbOW576rL6p1EnuN06ilVvarjYglWA8Qemn7VBercQUE6isqiD7TcR/h2/9f51lAucrYdCoJ3bQ+k/ZXHnCyLbqqmIST6QB9utb8t4oLbZmnQ5UA6sevwk/Ko/FMQt647MXJMCQw2Gw28qA7hOJf8AM4K5ac2XNiyrXF3JANokg6E9zferj5XxzMhW4p7W2B3hqHA0zD94iJ9Ko7hT4SEW8L5yNIZGUNGsLqCIkk/GrC5X5vw63Ft23uSxhQ4kkeZHpQWJhOPpeUloUKfdnU5frMPqrOvwHpVE81cXXGYt795WM6IpOioPdHdg+e+5NWrxLELdS4IOdlKh+gJBAPw9aqTivLdyyDmxFhsuw7Rcx9F3mggHsuioPg335jTRyrxC6YspfFtFBaArMNSAdI11Yb6UlDMfA0Y5czfTMDlIVVmSIlp388nlQMnNPJuXKcO5us2Y3C3dEkzpMaan86ScQGsuUYajeCCPHdSRXfjvEF9xcpMy510Ond73gZ230qBYHUgxQMvKLqb8ke6rEbjUjLuuo1YbVv7QcOzYa3dQ5Qr5Lid4HvgsjMCxJXusoJ8KXhiCuoNdF4s4PvGfGgVnBG+ld8PdgzAOkagH76cbfMt/q5b+KG/7popwC5YuMxxNq2UC6kWQTJIA0UT40CphOPns+zIXJvlKKQeu0b13XG2o/U2vgGH3MBTRzBhuG2rIurg3IZsg7xthjBJiCTAA1061Xdy6JOUZQSSBMwOg13jaaB1wXD8K9pXdmVnJCqguMTEdII3JG/ShvGbdm05RDdLIcrZ1UDTwgnWdKM8q43s7Nu52ZK2kNxmJEEtcYKoHiSRqegPhS1iuH3XdnJVmYlj311LGT18TQEuC4tVF9iD3LRaRp9ZNJjqdPjSxbwdy6zOADJJPeA1Op3Opo3/YeJ7Nwqg5oGly3MA5tRm8QvyrfAcKxFtIaxd3J0WfumghYLg1yCQuo81132720VtiuF3w5PZ3DOshPH+GpTgj3kdfVGH4Vr+mDo0UHC3buj3g49VYfeK9biLroGI+NHeX8c5xFsBie9qMx7w6iJ61E5q5tvO9yxbW0LUlJVQzMBoTmMkCRpAHSgZfZ3aF21fu3lV1s9+XkxkUtp66darbjOML4h3KoneiLahVGUxoB6anqaZeGY9rHCr5zMGvYhbAXbTKr3CR4wqr/mNKGMuTcc+LH7SaCwfZ7yzaxdu/ce2r9m4BHgrLIOnmD8qbuAcuYBbltL2GtsLu05tJJA1nbSk7kXmw4TO9hLbM9pbTJczKkqSc0rJY7+G5qbxHi2LxBRhcwdnLACr2mynTvMp8aCDjsDhbhdRaKJnLKEY93pAJkxAFaDlHDsJVro+K/wDiK7WODXR/ht/DcT8SKnYfh2I/wmPoQfuJoB9zlO1/jOD5qp+4iifCuUkuOttcQwJ/6c6xOwfyrpc4PiYk2L0eJtv98Vrwa+tq+O1lFCuWOoIGQ/GgMWeSlwrYi1fudpb7FbxADJP6zKp1JEMkzI+zVb4Lyzaus/azAAy5HHWOuo8ab8XxUYy9iblm6Qgs20hGHezdqMrSPFs2m2kVAwHDHUMik5pBkmdPjQQzyLhvG7/Mv/jXtEHw18Eifs/3rKBKwPs/xFtWkK86jK8dNJBA60Bx/BcXYE3bTqsxJXSfCRpVicw80XcOjEXVWTCKloAkx+00yBrJHgIJmq64hx3FX9Lt+44mYYmJ8Y2oIgvkbimHlPEjtlIBlFdtDqTlIEHpqRrQLBYlQfps0dMsTPxo1wfF4ZHY9q4zLl7yDSWUnUHwWNI3oCnH8fs7EH90sQWManQ+Xh1jak6CxJJgnX+vLyqxsJgsFdXK91XXcAwI8Ymete3uQMI36pmX+FgfsoK5sW2zLJG9MNviJTQaTEwB026biT86JY32aPGa3eHoykfIiaFPyPjh7oD/AMLg/Y0UBDhXHuyPdSz8bafaYk/OjWH5hQ/rMNhbgPjZtgn/ADAVX2J/SLLFLisrKYII1B8D8662eLke8sfMUFsHg+AxNjtf0W1ZzT3s7CIJUnRgo28KT+NcucOtHXF3AYkKq556eAG/n0oxYayuGt3b1zIhsqYEEgs0gxEjvRv+1pEzSBji1+41wkd46CYhdlAXwA0+FBDFyDoZph5c4sFtXCbbOzuiKo0kgMdT5yBS9d4cw+sD/N+VTMK5tWkIMHO7aeAVR95PyoGHnx7tw2rItiMOpDZTINxjLR5LAX4HxpQfhl0CTbcDxKmPnR61zHd6t5jb8aNYfn7FAR2pPkQD+FADxVx0wSWwYEh7g6xlAtj0k3D8aCC98KsF+fmuLF21YuDrmtjX1NSOB2MHjby2v0O0pYMQVkbCekeFBX9q8fGu1viFxTKuR10JqyONcmcMw9tnusUVIzC2zsRJgaSQJMCqp4lirXav+j5+ynudpGaI6xpvNBZXJXF3uWrmZTcJdVUToCASZkHTUbUA9oPHvp7uFy2wtpwCVXUso1751gNI6bUb9mWKe3YN2FyWzduvJEsVCLbtr0GZzv5UgYi1evPcdrbMxYs5AJ1JknQeJoN+E4oI5dWIZEuMp8CEYiPOaD4XDm4XP7Kl2J66gfaTRDh+CNxnW2hLlHAExuI6mOp+Vb4Thd6z2qXbTg3LZC7GSpU9J8vnQb8SdmXDqJYt9IYBJkpbX1mLdcLfK+KvM5t2LhCsdYgb9M0T8KN8v4RzkOx7KADp3Sfxyn7KINxC5bMEtp5mggcH5eu2kIvWboP8DH7QDUk2lUkRl9SR9hoph+Yb2kOaK2+bbh0fK3qB+VADwYnqPnTDwHDqbqZzCzqda8Xidlz38Pbbzyj76IcPtYV3C9kUkgSCw1O2xFBaVviFkKIdY2GtVp7TOdCzXcIirlVAz3NyZykBfAd4evkKH854mxaK28MX7QH6Q5yyjyE6kz4aUF4lwjEvZ7RArteRViRmyFVOYCfFSNfERsaCZgeEW1a8MPiM9sNZIJGtxmt3JWNPdOY6+FMfAuGXA5kqJgCFil7BLcbEWc9tgVVA4M90i041PgZ0+NWHw66iAFgZP9bUHK5w/U7b+FZUx8Vbk69fCsoKL4tjziNbpLKuigEdweAH+/30Eu4IDZjHmPx2q4bnCbVwd+2jHxKifnvQs8gYZ9QXQnYBpHyP50FP4r3o6VymrF4p7Gr7EtZvI865WVlPzGYUg8U4c+HutauRnQwwBBE76EaHpQaJdpr5Axz/AKba7zFVzXGE7hEZoPqQB8aTuk04ezF0F+/cuHKluyZIEkF3RRHmQWFBYz8cJACYePO43/1Xz86Gc7cSxmHsIEuhLjttbULCgajqTqRrNT+FY9brns1yJbGZ7jiYUeHmYgfd0pU5rN3GYk3A9vswAqKSQwA8QdyTJJ8/KgSr2Jv5iXzMTqSdST4k7mssYu4xjsyx8ACT8qKX+EX1+qT5gyPtrmmLe3oZDHyigYuK8Xymza7LMAiaGR3hb0BWDML4dWNeYfly9f736MbYJ3cBR8JbMR8KE4bj162Zzt5anSjmF59xA3bN60HG5yU4mbL+qLPyE7/Kl7jyOlu0nZuqgZu+pDEnct4HSYnrTla9qkDv2Ad9idYDeCnqhHlI+BrAc+2LpCvaKAnKe8GA1cDTKJk2zO0SN5MBTaX461KsYzxirbvNhb7QcFbcEsMxAWcjXFlS1tQ09ix0eBIBI1gTxXlXAKFe5a7BWS65ZcRqDaYqUFt1BLTkGU5SCxBAKNQV9+lD+jTP7P7Yu37g2C2j1gaso39JpN4g6LddbZzICcpJ3A88q/OB6Uw8g4pVa+XHdItruJ1uDQA/PY6CgbPafeS1w+zZtQTfuG4xHVEkAz4F208clVKqmrixvFrWLd7gWEWFtgQx7MIrKNNtHE6xM60tY/hloqzuOzBgktH0errAVgCZNlgQYgkb0G2D4sLHB7NsrJv3nY9O7bkDp+0xPwod/aYVwrLcBIHukHcSNyNIO8eNFeI49Ey2zhxltiFXPMZjm6KT1669SKFY5UId+zUdnHuupEaHw1EEf7UGYPHPcZhaUAjcsQPiWj101ohhuFXbzAXLlq3lk5s07jQBR5gHWNq3waWVRcyi25EkKRqTJmfHX4bVHZFDSGOvmKA7i+XsQzhrV2wYXKIYiQNhBWNBAobjeU8bubeef2Sp+4zUdlOhDfKpdniV1Nnb50At+H4i371p19VYfhXbD4sEwZn4Udw3Nl9d2JHzpg4RxZMQ6pdto2bSSoOvxoFzCsohiYH5UTXHjWCDAY7/ALKsfwojzHg8FbVkRF7WPqaBPMwYJ8qVeHWIuE5gwCuYI37pGuvnQK13GXvrA+seFWBybaOdgxdc1u0REagArsQdJBHwqAOBKxz5QiAGTqAT5AjVh4A0y8M4cyO7uwhVCIBMwjE6n1YwPvoC2HwIR3eWZnK75dMogRAHQ0Ywlkt0JjxigNrE97c6+VHLOKyLlOhOtBly1qdBvWVHfEGT6+VeUAHF8w4dWcd8gE5ogBOgzE66kECBUXFcx3AXFtLdtbYBZzLFVIJzKNmIA93xasrKCs+N844vEM3090JJhA0QNtcsSfzpZe0dzXtZQR4Jpn5Yu9nhcU6kglrKSI8bjHcHTuVlZQM1m9ijhrVi1bLtcHaXnCws/UXMCBoPurle4fjbYk2XbYdxg8T4qelZWUG9ixczqnZvnIkyFtqo8S0mRHWlzj97/mGkEZO7qSduuoB1mvaygGm4T0rFvMKysoNwQemu+w9KNcLCrEaR4Af0KysoLAxbpaw1tQlsObVuHWxbZwzyW1KncNPxJqtuYbr3LrkSFUlVhQIUd0CQBpA9KysoADYI/wBCmvkq12VrEuVUkqEQkA5WhpYTsyjYjUTWVlB2w3KJIzIxWRvEfdXa5w9ruHuWls5rtlioIUywVV0GnWV0EdaysoNcVybfe6bS2jmGo7oiCzaTAAg/fRnD+yW7nXtHR0PvqMwJAGgGkHWNTtXlZQCuJcg4637trMNzkIOvpMmhl7BYm379pxGuqt+IrKyg4Pj3mQp0rb+2IHn5isrKCbhOKZ9NPGmHlniVv9IRmHdUlmG/dAJOnjXlZQQeasFau4l7mFGS00EKdCDHe+EifjUvkDg5uYwJfabJR83e8tNfWKysoJXBuWM/EbiWnJRMSwAZtBba0bgBE+g0/wDT7xLg11SzFIWSe7qB+PzrysoIFm0ynOdhUS9xRy2015WUAq7zW4YjKdz0NZWVlB//2Q=="/>
          <p:cNvSpPr>
            <a:spLocks noChangeAspect="1" noChangeArrowheads="1"/>
          </p:cNvSpPr>
          <p:nvPr/>
        </p:nvSpPr>
        <p:spPr bwMode="auto">
          <a:xfrm>
            <a:off x="520700" y="3000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0" name="Picture 12" descr="http://t2.gstatic.com/images?q=tbn:ANd9GcRbAqbqZB4riNp9iA_4Yk5K0FpARP8hOZHSCR6Ux2Bodbo3GRxVe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645" y="3441874"/>
            <a:ext cx="2999832" cy="22098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219200" y="6184095"/>
            <a:ext cx="2415918" cy="369332"/>
          </a:xfrm>
          <a:prstGeom prst="rect">
            <a:avLst/>
          </a:prstGeom>
        </p:spPr>
        <p:txBody>
          <a:bodyPr wrap="none">
            <a:spAutoFit/>
          </a:bodyPr>
          <a:lstStyle/>
          <a:p>
            <a:r>
              <a:rPr lang="en-US" dirty="0"/>
              <a:t>Answers on pages 223-224</a:t>
            </a:r>
          </a:p>
        </p:txBody>
      </p:sp>
    </p:spTree>
    <p:extLst>
      <p:ext uri="{BB962C8B-B14F-4D97-AF65-F5344CB8AC3E}">
        <p14:creationId xmlns:p14="http://schemas.microsoft.com/office/powerpoint/2010/main" val="3087644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Knowledge-Based Answer</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School funding (allotting the money to rural versus wealthier area schools)</a:t>
            </a:r>
          </a:p>
          <a:p>
            <a:r>
              <a:rPr lang="en-US" dirty="0" smtClean="0"/>
              <a:t>Schools closing or shortened school year</a:t>
            </a:r>
          </a:p>
          <a:p>
            <a:r>
              <a:rPr lang="en-US" dirty="0" smtClean="0"/>
              <a:t>Low teacher pay or losing job altogether</a:t>
            </a:r>
          </a:p>
          <a:p>
            <a:r>
              <a:rPr lang="en-US" dirty="0" smtClean="0"/>
              <a:t>Suffering/ lack of faith in economic leaders</a:t>
            </a:r>
          </a:p>
          <a:p>
            <a:r>
              <a:rPr lang="en-US" dirty="0" smtClean="0"/>
              <a:t>New Deal programs (President Franklin D. Roosevelt)</a:t>
            </a:r>
          </a:p>
          <a:p>
            <a:r>
              <a:rPr lang="en-US" dirty="0" smtClean="0"/>
              <a:t>Business sector gets involved</a:t>
            </a:r>
          </a:p>
          <a:p>
            <a:r>
              <a:rPr lang="en-US" dirty="0" smtClean="0"/>
              <a:t>George S. Counts declares war on capitalism</a:t>
            </a:r>
            <a:endParaRPr lang="en-US" dirty="0"/>
          </a:p>
        </p:txBody>
      </p:sp>
    </p:spTree>
    <p:extLst>
      <p:ext uri="{BB962C8B-B14F-4D97-AF65-F5344CB8AC3E}">
        <p14:creationId xmlns:p14="http://schemas.microsoft.com/office/powerpoint/2010/main" val="1186251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1143000"/>
          </a:xfrm>
        </p:spPr>
        <p:txBody>
          <a:bodyPr>
            <a:normAutofit fontScale="90000"/>
          </a:bodyPr>
          <a:lstStyle/>
          <a:p>
            <a:pPr algn="ctr"/>
            <a:r>
              <a:rPr lang="en-US" dirty="0" smtClean="0"/>
              <a:t>Comprehension-Based Question</a:t>
            </a:r>
            <a:endParaRPr lang="en-US" dirty="0"/>
          </a:p>
        </p:txBody>
      </p:sp>
      <p:sp>
        <p:nvSpPr>
          <p:cNvPr id="3" name="Content Placeholder 2"/>
          <p:cNvSpPr>
            <a:spLocks noGrp="1"/>
          </p:cNvSpPr>
          <p:nvPr>
            <p:ph idx="1"/>
          </p:nvPr>
        </p:nvSpPr>
        <p:spPr>
          <a:xfrm>
            <a:off x="447675" y="1388485"/>
            <a:ext cx="8077200" cy="2971800"/>
          </a:xfrm>
        </p:spPr>
        <p:txBody>
          <a:bodyPr>
            <a:normAutofit/>
          </a:bodyPr>
          <a:lstStyle/>
          <a:p>
            <a:pPr algn="ctr"/>
            <a:endParaRPr lang="en-US" dirty="0" smtClean="0"/>
          </a:p>
          <a:p>
            <a:pPr algn="ctr"/>
            <a:r>
              <a:rPr lang="en-US" dirty="0" smtClean="0"/>
              <a:t>Describe in your own words why Science &amp; Math education were under such scrutiny after WWII.</a:t>
            </a:r>
          </a:p>
          <a:p>
            <a:pPr marL="0" indent="0" algn="ctr">
              <a:buNone/>
            </a:pPr>
            <a:endParaRPr lang="en-US" dirty="0"/>
          </a:p>
          <a:p>
            <a:pPr marL="0" indent="0" algn="ctr">
              <a:buNone/>
            </a:pPr>
            <a:r>
              <a:rPr lang="en-US" sz="2000" dirty="0" smtClean="0"/>
              <a:t>Spend 2-3 minutes discussing your thoughts with a neighbor, and be ready to share.</a:t>
            </a:r>
          </a:p>
          <a:p>
            <a:pPr marL="0" indent="0" algn="ctr">
              <a:buNone/>
            </a:pPr>
            <a:endParaRPr lang="en-US" dirty="0"/>
          </a:p>
          <a:p>
            <a:pPr marL="0" indent="0" algn="ctr">
              <a:buNone/>
            </a:pPr>
            <a:endParaRPr lang="en-US" dirty="0" smtClean="0"/>
          </a:p>
        </p:txBody>
      </p:sp>
      <p:pic>
        <p:nvPicPr>
          <p:cNvPr id="3074" name="Picture 2" descr="http://t0.gstatic.com/images?q=tbn:ANd9GcRnP0bqgQia4XzvGULLgyC8fhBZYws9EGD9Fg7azaWcGP8saJT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880755"/>
            <a:ext cx="2762250" cy="1973037"/>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hMQEBUUExQVFBQWFxYaFxYXFxwYHhgeGBoaHBgfGBcZHiYgGCIjHB0YHzsgJCcrLCwsFyAxNTAqNSYrLCkBCQoKDgwOGg8PGjIlHyQuMjEuLiosLCwuLSw2LCksKi8wLCwsKiowNSwqLTQsLCwsLSwtLyw0LCwsLywsLCosLP/AABEIAOAA4QMBIgACEQEDEQH/xAAcAAABBQEBAQAAAAAAAAAAAAAAAwQFBgcBAgj/xABCEAACAQIDBQUHAwIEBAYDAAABAhEAAwQSIQUGMUFREyIyYXEHFFKBkaGxI0JyM8FigpLwFaKy0SRDU8Lh8RY00v/EABsBAAIDAQEBAAAAAAAAAAAAAAAFAwQGAgEH/8QAMREAAQMCBAMHBAIDAQAAAAAAAQACAwQREiExQQVRYRMicYGhsfCRwdHhMvEUI0IG/9oADAMBAAIRAxEAPwDF8TiXzt3m8R5nrSXvT/E31NGK8bfyb80lQhK+9P8AE31NHvT/ABN9TSVFCEr70/xN9TR70/xN9TSVFCEr70/xN9TR70/xN/qNJVLbA2cl/tFYOWCgrk1I7ygnL+6AZiRoDXLnBouV3GwyOwhR3vT/ABN9TR70/wATfU0vtHZj2GhoIM5XUyrgaSrDj+RUvgtm2UtWXa2+I7ZipyNl7Mz4QAJZ411gevGpI248wopXdkbOGagfen+JvqaPen+JvqaV2phBav3LatmCOyhuoBijZ2Aa/dW2viYwNCfrlBP2rwjOy6b3rW3SXvT/ABN9TR70/wATfU0+v7AuJba4SmVckw2bxkgCQCAdD3SQfKu7A3du425ktjQasx4KPP8A7Vy4hgu5evGD+WSYe9P8TfU0e9P8TfU1qWB9leHVf1GuXG5mQg+QAn7012x7KUyk2HZW5K/eU+WYCR96pDiEBdhuq/bsWb+9P8TfU0e9P8TfU17xuBezca3cUq6mCD/vX1qY3a2fZe1iLl5GcWlQgBsvHNOvyFMGNxmwVuGMyuwg/ALqE96f4m+po96f4m+pqR2hisKyRasPbeR3muZhHPSKaYHZ5uz30QLEs7BRrw8z8ga5fZu6DH3sLTfw/dkj70/xN9TR70/xN9TXvH4JrNxrbxmXoZBkSCDzBBB+dIhCeA4ca8BuLhcOBabFe/en+JvqaPen+JvqaTiuV6vEr70/xN9TR70/xN9TSVFCEr70/wATfU0e9P8AE31NJUUIVp94b4m+porxRQhV7FeNv5N+aSpXFeNv5N+aTFCFO7q7qXMdche6gPeaPsPP8fSdS2X7NsEiaobnAFyCw73hknSDyMAGdKW9nuzEtYW0CpIYBnAElhlN1xHOVBX0NaRa2Dbvo15C6G6CQHCwhzq5MDxAsinxERwMEUjkM1WX9m6wBIFjbbXQ72FsvFNjgpMLbXJAJJF9dgsq277KcNcQm0CjRpl//ngft61km19kPhbpt3BrxBHBhyIr6Vx1hlKoDbu5wGUo5VWVTNyWAJTuqwkTx01rLvars1TZF0IqFXkKvBVuE90aDQd0cOXAVDw6epid2dUcybDnoDe+m4XU7I52l0YzAvcZeVlQNkbIF8P+oqsIyKf3Enn0AE69a8YZblq86IudouWyFBaZBUxGp6/IU0w1hrjqiiWYgAeZ0FbPuRuaivbsqYa4TnuxJMIzc+UiI8+ta2GnEzSXZNGp/SzNRVup3tDc3O0GnryWVndXF5Z7F46afiZ+1KbC2o2FuNbuZ0t3BluRIZJEB15grPzBIrc12Aj/ANHE4e70VibLH0Vpn7VA737gvctHtbLplBIuAB8vmShPd6gxVrsIdYn97k7K/sqP+VUHuzxXad25267rFkwjOzC2GcLJkKeA5kcqm8RsPOlvLpd8DALClhGmYcG1y5joWVtRGsXhz7vf7+YFCZyETI4anQgmPUVNjaFtmN9GVMoHcnK2WZyBeDS0AsNIZiQDpVJjW53TKRzrgtVXMjT61t24uxhYwlsR3mUO56lhP2ED5Vid66WYseJJJjTielbbsHEe8YK0yH/y1BHmoCnTnBBEeciSAKS8SBMYaDYE6rqXMtBVhfGIo07x5Aa/cf8AyfI00yNnGsu2rDSAI0B+3MxOmpl5DCYHC3ypTPaAtv2qgZ3QqrMHN5iZQ6RplJXKR3iA22On6eYiC2p5cdSPkxakk9MKOPGDe+We/wCt+d1LYWss/wDazscZEvgd5WyMeqtJE+hB/wBVVvc+8Ew2NYqHAS2SrcDq2hirj7Xccq4dbf7ncaeSgk/cr9aznYu3jhluL2aXFuBQweYhZ6Eda0PCJD2LXP6qfh7xE+7tMx6Ee65tLatu6gVcPatEGcyTJ46an/cU22WjG6oRFuNrCtqDAPESJ6/KnuO20t22VGGsW+HfRSCNes8+FR2Dwb3nCW1LM3AD/eg86uy53z+eikebyAg38Bb7fZSe8xBdGOUXmWbwRsyhpIEGSAcsSAYFOdi7Ws4Sy0ot+7dA0PC2AdA0jvEnUgaQBqZIqxbJ9nFsAG+WuMf2JIE9BHeY+kVKvuJhCCOxiCQe84II4ggnQ+RFUI6+OAZXO17ZequzcJlqT3yBfO18/O3XXqsoutLEgQCTp08ql9mbLsXbNx3uXUNpQzxbVwczhFC99TOo+hqa2/7PWtqXw5LgalG8X+UjxenH1quYXHhMNetwc1xrUHkAhYtOvUr9Km7UTNvGdx75+iqvp3078Mo2KZXlUMQplZMEiJHIkSY9JpOu1yrCqIooooQrNRRRQhV7FeNv5N+aTFKYrxt/JvzXrCYRrpheMTqY+5+Q+dCALraPZ/tvPhrLKe8mUETBlBlIn9pK8+WYGrsu0mFl7Nq6OzgZe0RmuHN41YZSsSWGgiAIOpYfOuxNu3dn3TAkGMyE6HoQR5HQjrzrQsB7TMMy95zbPRlP5UEGkcsVRTOcYW3Bz8PonYMFW0F7sLhkb728VesVYtMtwvbEdy3aUnMbeZnuXDmJJzZQxLSdbsSRE537Tcf2ipZXW5dcQPIevViB9a5tb2lWFk2s11404qvzLeg4DWB0FUlcTisTeN8W2utyItlgscMo4CPOfrrRT08r3tllFsI8M/x9gvXuihY6OM4i7lnYfld3Ot/+NtT1aPUK0fet23QKi/mZlQJautmYwFPdQEk/yrB8fj71vFLedHRgQyq8iObATwWZ0HI1pOzMbbv2xctkQZ5aqT4geYPpr0kQp2FG7tKZ0Y1OeXLL6rE8Sj7GsZMdBlnlnnry1Vrt3sLaAW2vvlxYGa4pFsEfDYEs/wDm+TU3x20bmJhrrl9AQCMqgESpVNBwIIbUweJpfdreW5hbLW0CMC+bMxOndQEZVgcp4/uqG2ntUW7ea4ygW7aJIEAKgIXSTJ1jz0q3TRvx4nty5k3/AKS2sljwdnE/O/8AECw/J+qy3fy2BjWjmqE+sR/YV72FuHfxShzFq2eDNMt5qo1I8zFOt38MNpbRa5cH6a98qeYEKin7T6Gtdw9mBUEdOyd7pXaEm3VT1fEH0UTIG/yAF+izO77JjHdxEnztwPqGMfSkdj7RxGxbvZ4hC1lzIK6gHmUPPlKmDw+evYPC27lzLcuC0MjlXJAAYNbAnMQDILCPMxB1qL3o3cW4t3D3YP8AiHDUAo6zw48PUSRqY6ijp5sUIFj7qGHiFQI2yzZsJt1GfRR1reLB4kZlvopIIPeykhhDAglWEjQ8jznQjztPf7CYW3AuC4wBhUIYk8TwMLr1P1rEsVYNt2RuKsVPqDBq1ez/AHdGIdrtwTbtagHgzROvp/cVkp+HxRsvISWt2Wrgp3TODGu19lzHbPxu1bpvFMqHwZjAC8onVusxrTXFbgYpBIVX8kbX6MBPyrXgSqzCBRzI6de9U5/+NMmH95vqpCglsO3clTpIfNK3eBUcJOUwSGT2ConkdhYAGjronD6ekhjAOInbb7L5+s7XXD4d7AtBnuf1GuLBQiQFQcdASZPNjppNW72d7FCWe2I79yYPRQY+5BPyFe9/93EuW2vICGtyZYAMyA6Z40zBYPyI6RN7nwcJYj/01/Gv3misq+0p7t52KuUdMY6jv6Bt2/OamFwAZlzMqLwzOCVE8SwUHyOumhkrxq6bzbMw6YJXHedUtpadT3rh0CLI/qT015kRxqr04w+z193e+Cy3LV5OzKsAAO5nIQiDxeTH7PI1SoKgPa6Nzb5enh5rmvjIeJQ62fr4+SYY/AMjMjLldYlZB4iQQRxB6/ggisv3owFvCY+zfZZtO4Z1AB1UjPAOhkEGDxM1qrhmdnds7MSxYgZiSFXUjkAoAUAASflnftSgW7Y59o3/AE6/kV1QStbU2iPdPNTVQc+kJlHebn6/dM3wdu+gJuMXdLNtrotyzB7jBWKkgjMQBJ1y2h/6lUi/ZyMymCVJGnDQxpS9naV5WzLcdWICkqxBIAAAkcgANPIUvtXd6/hgpu2yoYAg8RqJgkcD5GtNJK0kDdZx13i4GmqjaKKK4USs1FFFCFXsV42/k35r3g8Y1oyvMQfMfKCOA4GvGK8bfyb80lQvQbJ7aw7X76KxW32jIAzAqqhoUEwNFA6DgKT2js98PeuWrgh7bMrDzUwauWCxtm/s4X71j3i/gQtrKbhVTZdj2TXAvecI8plDLoyyait7tq28atnFSi4hgbeItqI1twEcDoyFV9bZqmyd7pMJblmD46jyI59EKQ9nG5gxlw3Lom0h4fEfPyEjTnPka2DY+z2Npitq3CMwNpCGuIoJClk55gJ7vUAA1U/ZPcX3NQOMtPrmP9iKs963ctsxRZJJZHUwyMePAgwfI8OM8KUTzNkncyXQZDO2/wBE8ax0UTez3Fz1yv8ApJbZ2FZxNogorA8RH+4I+orFNp272zMUy2nYDQjnmU8MwOhjUfKtf2Fjluo15nZyXdFLBoBjMwzeEsZzHWdZ01AzD2l31bFqBqVTX5sxH2/NWOHGSnnMYJt9FxWNZUUuN4Bz8fL7rxc39xaABraAkAglGEg8CBmgg9aT2cLu0rhOIu/pWwWZVIUgRxUEZRrAluvHpHnB38fcL27ZIPSAo8sxgfWTEcakrO6uPtIQmUAzIVlkyCNSeOhOkxWrY6pmALw4t81kHspYLhha13lcKT9mZCYm/bOhKgiYmFby0/cDWt7Kwfb3UtZgmYMS3EwsSFHNjM68lJgxWBPtjE2MWt66CLqwCGXLKgZYgAaEaSK1jd/eixi0BRu8IJQmGQ/nT4hVqnfijMLTZw0ulPEoCJm1Lm4m5XsrlvDu4uH7NxdZpbLlYLJkSSCoGgC8I58ah8pAMmRACjoBwHymPQCuvfBOZizGIlmZiB0liSB5VSN99/EtI1mwwa60gsuoSeOo4t5cqla3sG4pTcpe+9bMGUzMLchbzJueWqp64GxjMZis1woxe61uBIMEnXThAJ4jTWrh7O7QTCXklWZXuAlTIPdEEEcREVnezPeLDdpbtNOUiTbYiDx5dNPQmpTcreQYS8y3NLVzRv8ACeEx0gwf/iszxFhmgIA717+K+icNBp5++e6RYX2+ZLWrtovbgRr1AI58jodYMHpSoxd7Lbs3Lhe2mqKdcsKQJbi8axPAQNSJKbbU7RLeUW+6G74Alw2UjMRGYiD3tZzdZJSe8cwJjTp6HzPWs4XPZiY13dNzyNyNLarQNgxlpc04hYdLX+ia7eYCzdnh2bz6ZTVQ9m23gU7BjDKSU81OpA9DJ9D5Vzf7ehchw9syzaOR+0dPU/YetUpdnXraC+O6qlYYMJBYZl4GZjWKYUlGX05a7fRQ1db2dQ3s88IsfPX6Lew0ieNcR+EqSAbWkRKqmIF4eRc3rkeVzyrMdi+097YC30z/AOJYBPqp0+hHpU1c9q2HA0S4T/ED/wB1U2UtVTOOBt77ruSalqGguf5aK5dplSW5D0n5cp4xWN787dGJxEKZS3IBHAknvEeXAfKnm2N9cRjz2VoC2rT3c3ebynTj8I1PDXhUFtbZa2Agzg3CGzqDIGsKQw6jWOkHnFMuH8PdFeV+vsl1dxBjwIIzfmeantzdiqoGJu5ASSMMlw5RcuAGCT0BEevoJdbOwmKX3t8aGWwyObmfgz/s7MdQYgjoB0qs43G4jGZJUsLaBFVEMKB/hXQE/wC+VNsWLwAFztABwD5oHoDVkwPfdzjr6DofmarCqiZZjduuptuPmSaEVyrNi8Hhn2el5Ve1cDFCT3lusApI08OhmY5EcpFZq65uFL45A8Gw0NlZqKKK5Uir2K8bfyb813C4R7rZUUsYJgeVGJ/qN/JvzVzubRwQwBewot3lyjITrmniebxowmQCs8dBDLIWWsL3y8PFCq+xLd173Y2n7Nr/AOk0kgMGI7rQCSCQNI4xXNsbGfC3eyfUlUYHKyyHUEaMAZ1giNCCOVJrYvW8t6GUZgVcjnxBBPHhM+VL4vbdy/eRyq9w9y2gKqJcvAAM6uzHjOtdYXB/Re2tqp/d3bVzZV3s7utt4bumSvLNHHXoYOnlrpNjfGxetmLyEEEHvAESOh1HzFYltbHNeulmGUwBl6Rx+8n5142dgu2uBZy6MZidFBJgczp1FVajh8c78QyKYx8Q7FpaRdo0vrZapvDv/YtA5WF25BACkH6sNEWf2r9KoWw9nNtHFM90kic1wjn0UdJ4eQFO7O79oAqQZzNbLvwRgDB0hAI1mW8Sxx0mvZpYHZXOBJuEHzCqI+Wpprw7h7WTAOzvmb9Nkk4rxZz6c9mLAaAdd1aUwq27UIAAFOUDQDSREfX7mBrTpFUyARILaTMQSPXThNdZOz7yxIk6qp1CsQdVOogNPHuzqa8OxJBZmiROZmOk95oJIUgAkNqdDq3eKu3VEjJLkZAafB0WYZTRSxWacydTrf69f7JAUdt3YNvEWyjj+Lc1PUf9udZSmzXXFCy0hg4UleI11I+WtbUXzKNRMCY5Vmm9uObDbQ7S3GY214ieo/AFc8RjY5gl628lLwiaRr3Q9Li/NRuIwuJuX1w4a6c4WFdyYlZM8oBzcuVX/Y27eHwSqTBckDtGGpJ+EftHp8zUZuNjHxl1713KWQKikCNG1P4X71dcXh1YqsSQc3GI+cHT5HkNJBFFjWtb2gzJ0uvpPDIBBTCdzRjOnLW3qm+MuC3lnUk8J1jSTHOOPyNR+3N17OJU51huTgd4fPn6Gn9rvnMzA80JBgRo3inLrz7y8NSeDm7iTkY5SSI1USDMxET0PAnhyJipBMHXD9EzbVtluJh3ToD815eix7EYnFbOutaW4yxqI1VgeBCtI1oxm8GOuW8zvcFttMwXIp8sygT6TVj9ouFzWLV4rlYMVPowJHHzWf8AMajHxyJglU30vswtdpbZ3EIjArbtgCB5tI4QOtL30seMkgaXvZZniEktJJ2UZOE2sLnQ/N1VrOHe4wVFLMeAUEk/IU/xe0cRdCWHk5MqKpUAiNADpPlr0HSpy3tTD38QuVvdUFlVuOGYFwFUG2OMaiM0SQJMmofbV18RjGKFbjMVy9lmYaABQpIDEgACY4g165ga24N80uine5+GxFxn+OSld4N1rlnCo5VO7E5QJgogJJGrd4E6/F5GGmM3by2VNq3fvMUS411U/TVWWcoABJI5kkRlOnOksVsTGi2xYOyAAtFwXIB4FgrGB5nTSlNjY42LqNfvXUOGYZbIDSSCSyie6gJ0M9Toa5Nr6Jm4MLrFpF+f7TPZ+22sWbltVXM8RcgZlEQwBidR56cRrrVp3N3MOMPb4iWDGQD+7/E3WfvxNUyynbXwOHaOBA5Zm5fWvoPY2GW3aUKIEAfIaClnEq11NBduug/KTStGPA3K+ZO9v2k7OwrNtIC6AcBpw6AVHX8BauE2yuRjMK2q3I45SdD1ggGNYjWrTgcKL163bY5VYmSDBIVSSAeRPXiBMQYImt4djWbeW+FtymX9N4Fu4QpRJkGGCkxA1yqDoAQq4eauZhmMh157b5afNl4aKFzbYR9/qvnzfHdx7Ns9mWFtTLWpOVdT3lHSSdPOqNW6bUtZ17yoJLghCCuViSAsEgAKQIkxEViWNsdncdPhZl+hIrRtf2jA/wAj4hRUT3Bz4HZlu/MFT9FFFCZKv4hZuN/I/mjEYZrZhgVMAwfMTRiDFxv5H805x21jeRFYCV/dzP8AuBXotZdgNsb6qe2Rs04m2s/vtZOKjMbbnIRmI1VFbTmFI0mRD3sA+DxC9oDAYEFeYB1gHn5GPvNSGzN7hh8OLapLCROkcWPHU/uIiB660YXC3touHuMVthoGVSzMxA7ttZl2gDUnQASQBViwcAG/yV6UQyRNa25fby6prtPby3bbItsJJXvLClsoA/UEGeGkERznjTHCbUa2rLCsGVxqokZ1KkhhqDB6x5Vp+z/Z5lXS1YTzvZsQ/wAwpVF9BNMtt7t3bClruDw2ItDxNhw1p1HUgf2nzirDqd/8nH0Pz0VYUAY2x08/7WbXsY76MzEaaE9AFGnoAPkKtvs52uLdxrTHxwy+ZHEfMfio7H7vW7lpr+EYui63LTeO356eJfMffWGOx9kteDFHVbiwVXWT1II4QcuvmTyNQxufTyh2v3Cp1VF20ZhO+lltgII++n2jpSOtvwaTp3VUETJJBUKRwVdCAQ8GASaoez9/Xw7G1iVJZdC6QZ9VMfUR6VJ3vaLhomXJ5AJr9SdKcPlp5m3xAeOqybKWspXluEkZ6aaW+aKyYghdWY6SdXJA014+XHQDyEADLtqAY69euIwzZlW2hKqWEGCMzCZg6AEywru8O+lzEgog7O2eImS3qeQ8h96bbI3exrr2ti05UgjMANQeOUnXylaWVtXFhEbMmjfS5Tnh1K+JxmqT3jlbkPZWH2WY4LcuWzzysPlIb8rV7uI+ZgzBMw4wTy11nQA8xyAmDoMTwmKuYW8GErcQ8CI8iGH2itd3d3ysYxApIW5pKMdZ8vi9Rr6VxC4PaG3zHqttRStmibETZzb26gqSfEZQqvltgFYYHTmVKnisAAyeBK6kGl7FoEl4jkNNdJ48+o15lvKurZtjWRpw4A8Z4gAnXqTUXt3eizhkIJlgNEXVjHkPCPM6VOGEHE/RMGROa7tJrAD4Nh/aq3tQxo7O3b5sxb5KCPy32qgYXB3LphEZyPhUmPWOFPNobQfGYjO5jMQABqFXoPQa+etaVY3fsYexka0jvkVouGQC4PgtxDEAaueJ5gQBXcO2cXbJFUvFVM6QabLK8VgLlqO0RknhmUifSeNWLcOyrNd1YMFXVdSFkl9IOYMQiEATFznqDJbe2GMNne0GFmYezc4NClvVTCtBjQxEVW8DjDgsVmQZx+0k5TlcAgzwBykcQV1IIIqHCGm6rR4Y5A46K9Ye61vWIFuJVAWW0zBcq4cBf1EckZoJME665nqW9ODV8YqKRqoBI10DMFPn+mEI6iOtT20NtFLYuBEZ1D6G9bJtgwCAVcsVPw28nOIk1Q8RjXe4bjHvkzPCI4QBoANAAOECiV2VgrVTK2wb8+fOik8Xsz3R7VycwDK3pBDf2I+XKYrbtk49TamZESI5g8InrXz7ica9yM7Zo4f7HoB8hVw3M30FkCzeMLwVjwA+FvLz+VK6mk/yYezec9UjrcpBNEMhqN7LZMXhQDlkG8Cpa4s/oldQtlhBLanMx04DLxAUv33uENcdnI4ZiNOsAAD5xPnUDhdvrlEREaRw+UaUljdvd06gDmToPrSWSgrpXdk1uFnIHK33VR3EoALg+S87wY0TqdBJJ6AcawzG3+0uO/xMzfUk1a97t7hdBtWjIPjfkR0Xy86ptaWKFsETYW7e69oYn3dPILF23RWaiiiu0zVexP8AUb+TfmpjYOz1ZSWRWZmUWxdZrasNQ+VwQCwOXSeZ0NQ+J/qN/JvzUrh94MmGa0im2xiWRtH0jvo08iTKxrBjpLFhDruUsRaHXcml/ABsUbVqYNzKmbQwWhZ+UVrns/wCG2byjugtas+VtDDN63HlifIDlWU7Fvs2KRiSWJ0JM65SF1PnFaX7NcetzAra52nYFQJnOwZdP3aG5AgyV0BYKDapnNaSfH7flWadwab/ADb8q2i3m72usEMEzDUA+MLIicvdYeHSCST5FokMzzlGklVcJw45lMA8QxAnvAzl19KyG4AxLAlQWBzsEzZmgmWkA3fMfp8zT7eDD4QOgsnMhU9oFYsIBWMrsTDc+PjFueOsrnFpA8fP1+ikc4g2I/fr9FjW8lr/AIbtHPZEIwD5OUN47ZnlMxPKKhd5sIMPiCbJK27qrcSDHdfWNOhB+gq9b+3BcF43VXs0tp2V08WxBuAslhjq6BGYMolFyjg0TSt5j+jggfF7vr6F2y/aqx/g5p2/oqucmuby/oqzbj+zcYtVu4gk9p3lWSNNTmduOup05a84qd2/7ILJtFrHcI4MHLoTyDSSRPyPkatvs2x1q5hbbBl/pIoExwEOPXTL/mqe2zltjKABm1YjTRdB5AE5j9KyM9VO0ukxaHT2yS5oLhiJXyvcsG3cKXAQVaGHSDBr6d3atWbtpUGUIqypWB3eRB8hHlHpXzhvRi1vYy+6aq1xoPXlPz4/OpPd3EbRKZLFx0tdSYUdcpIJ/wBNMauHtmNc8gAag6KdkUkrhgFzyUh7X+x/4ieyM/prnPU6xPnly/KKpANXi3uSkl8ReZ2OrR/djJPrpxqWt7n4dAScOxAzSWzGMsZp1jSR/aa5ZWRQsDG3NuQ/Kax8Jm/7Ib4n8XWdDad4CO1uR0ztH0mn+7G0FtX5eSrjIdY0cgHMZGkSePIVfBsLDSR2FsETIKAERoZB1FJXt1cK3/lKP4kj8GuJOJRvBa8H55q/HwioBD2vBt4/hUXG7QtZ07NAuQmWGhcHy4CBInnxNXfZ++6XEXtH7O8FRVaWg5QVkQMpDSSZgjWKjsZuDab+m7Iejd4f2P5qt7S2BfwurLmT4h3l+fw/OKv0tdERhY7yKo1FJVQXc9uXTT0Vl3w3lOKuupuG4WnMcsA8MpZpEBYB8Pl1ql468HckcAFUeiqFH2ApN75IjgOgEfin2xYQveYA9ksqDqC5ICSOYBlo55Iqy9+SWjvGye4PdlRl94dkZhK2baG5dYHmUGifPXyqTu7q4TL4sVbIXMwZULIOZezpcyj4gCB1q0bubKYBg0p3VLYhLwLvduLmYsq5jNvvBQRCkBomTU1iN35ABu3gEYwGOY2yEyjKSq5XBthwRxzODIYg0nPANnON+gy9um6mBFu60W66+/ssf2vu++HCuGW7ZfwXU1U+R5qfI1F1d7tn3fGNhrgAs4lUzoPCjuIzJ0C3Jj/DpVXwfZ2cRGIQ3FRiGUHLqNPzy0nrUrHmxBztnluuXMabFuQOWe36UphdmfoM+HxRNxLYuXLah0AHMBpgkdI1qDxGNuXPG7t/JifzVo2rt20TbSyUbDOe/YRewbSIFx9Z15zGnzpLebBYRDbS24i22S6qrNwyczNn0V48I86hineCA8HPToOuQ36eZU01LEbuZa416npmduvkFVKKsG3di2ksJfs9qqu7JkugZjAnMscqr9WY5BILhVZIzG7CVZqKKKkUar2K8bfyb80YVFLqGMKSJPlRivG38m/NJUIKl9q2rdi6hsPJENoZggyNf7eVPMFtd8HeF+xGS5PdOqkHx23HOD9sp51XKdYPHG3IgMh8SHgY4HTUEdRr8iQZQ/Pl9l7ESwWv5rbNm7zres27uRmXIpLNke1bKiHS69xgLUMCdcsqykcqi9p7w3bltl2cPes0hri5c1szP9EqGRRoQ4AQkzpARMxFuw+ouG2elxS0ejoCT/pFexhcONXvhvK3bYn63AgH3qS7iLZeinJcRt6KY3hzY7aVwC5nAyhrpbMqrbRRcYN8GYMRGhkRxpti8N76968pKYeyq27fdksQMtm2q82c6+Qk+rexffEsuFwqdmrkSCZLxrmuvA7qiTAAAgmOdW3ZuF1sHDXUFu091cMjq3/irqp+rcZl8BMws6gKOFUaupETMDDnqT8+anQKNzgG4R5qo7L2/i9muyrmtni1u4pHoSpggxzEU72v7Q8ZikNssEU6EWxGbyJJJ+Qp3jdtre2efeeya8URbI7Nu17jQXe8w7ykZhEnXkNaT3H2GGPbuNFMIPMcT8uHr6VTe6MNM0rBiGXiei7paU1MoY0a/Lpzu7uaFAuYgS3EWzwH8up8vrVvs2SxCrC6STAhFHFiJGgkcOVcqQ2LYBkn9z/4TpbE8u8veKSDxCgxrSKWd0ri9502W1MTKOHBEMzlfdPMDs8KJAK+f7zIUGWMsgOUHIDI5nkHfuy/4p652n6zNe7lwKpJ4AE/So47Xh8pIBnL4e6DMQbmaeOmbJE+WtU7vfmqmEDa/qlcZs8ONZcD0LrJUkoxGpOUeKSeRHOCuWihynXSVYZoYQDoSomJE+Zq02rmYA6ieR4jqD5jhUNtqxALAeFlMgEwtzNMme6oYM3A6sOFdxuv3SpIn9k8EaHVR1cImu0UJ0qVvVumFBvWRAGroOXmvl5VXMHc/SuL1yN/pJB/6p+VauRWbby7KOFxHd8Dar/7l+XD0Ip/QVRkHZPOeyyfF6AQnt4xkdRy6rW9hZzhMO2jK1m33pIA7kNMsFBOoPU6jnDg39dFE8NGQgTBXVQeBJEzmOYgToao24ftDt4e17tiQTZ1yMNSk6lWHErMmRqJOnS44/fLZ62yUvqeRCqzMQQZUZoCT5kc6pvfLHKWPivnk4DK3WwNilrWtc27XeSr2/mFQtgQpBudoZPRe4SSR0Ak9CWrM9p4jtb9y4ODu7D/ADMT/erBvVvb7zcZlEd0ous5VPi10zM/NuAHdGmtR+zdq2rCAhSzk6yACIjwtrIOogjn6U5pISxgxa9epv8AB6lQPc1xtf5ooh7ZUwQQehEVMbs7fTCuS1pXzfu0zp/CZH2+dJul7H3f0rRZlXggkwCYLHmdQJ04CubxbNtWLkWnLDvBlYQyMphlPUcwasyRCRha7RcsxRntGbbpPb20e3vMwuXLq/tNziBGogaDWeFRtTOGtYd8Pqcl0B9TzIII0npAGnxcahq5jsBhGyjkJJxHdWaiiipFGq9ivG38m/NJilMV42/k35pKhCt+B2PYNgEwWIUgc3BCZ2DkgJkYt10QyNDUHitnpZKt2lq8mYSLbkEgcZBUFZHONJpguIYKVDHKeIkwfUV7wrKHUupZARmUHKSOYDQYnrFSve1zbYVAyNzSSXKa2nh7L4Jb62RYc3iihWdhcULLGLhJlTlBIMHNw0prc2Upwa3lz5s5VwSCCIJBUASAIgyeY4SJW3i23ZxMFLVy2VhUU3FZEQT3UQW1I11mSSZJkma9WNrJ7hcstcu9rmUoBOXKIGXRo1zOxkftWq9MDhOPrqb2817KXC2HmPonO6xBw+JS1/8AsEKSDMvYXW8lsjUMdCeZUEDnUniFw6XveMBe7uGum6cNccgEAiXsFj3gwAEHvDz0FQWwsNathL7YvsLgc5Ats3GGSDmfKRlBJgaGYNc3t92a8LmGdWFwZnVUZAj/ALsocDuk6gcpiqTmYpSBfPobbAg7aaZ81Km+8G22xl/NlyIAFtWxwtoPCojTzPUk1pGzsGLNpLY/aoHz5/eayzZizftDrcT/AKhWuGqXE7MayNui1HAGDvv3yCKkdiXQBHwuw/bwuARw7x1CCW+MAHSo6u275tnNGYQQyzGYQYGbKSNYOkcB0FJ253BT2rjL2XbqM1aLtvMpHCRxHLzqKbZBL5iDq2Yr3cpJMnvTmCk8spMaTzp7h8aCOOYaw8ESASsusSmoOsZTGhHALe9pE50j+Q/71EC+PJLA4HQ2Xq0mVQCZPM9SdSfmZNRG3nGU6TLooOUnVAxbKRoD3+BmcrCNKkMRjQFkHKugzkaCeET4j/y9TyMTg8OMS5d0iyqlZzgMgy55bK0sSS+pGuYnyqSJtrvcuS4ZW0C8YPZty6dBoLgR+TJwLEhugJ01MgaQacDd+4eDIWzwQCICx4yOMz+0dfnUnefPBuSQT3bfH0BX97c9dByiCT4YJrmtgBeJ7hyfyyMSnry8q8xnYKU1EpNy6ygL1h0PeVgJYAkZc2UwSATMcDPDXiagd8Nn9rhWMd633x6DxfbX5Cr9ewvadxsrEhhae4M+Qkagz4tBIJ17us6VWXtqwZAwddVkTBEQeOvUa8YnnU0MmFweNirDX/5MboZNSFjxqf3Z3RfF94nJaBjNElj0Uf34VFYLAG5fW0OLOF9NYJ/vW87t7Kso1lHPZ2ZjjlgBTlBb9uZo18+Mma0dVUGPCxmrllaOma4Oll/i3bmVWMJuHhUH9LMerkk/kD7Unj9wsM40t9meqEj7GQav22bdm3fdbDhkVVJ7+cI3ezDMSTwCnU6ZvkGF0j93d4eLu8QGHHqCD11pFJPURSEEk23F7J7EaeRg7gAO1hdYxtPZmJ2ZclLjKGkC4hKz5NHA+VRuF2bexOdkBuMCCRMsSx6cTzP1rX9vbJW/ae237hoeh/afkf71jlrHXLOZVYpJExoZU9eI1p/RVPbs72oSWvpW07xa+A6dE3vWijFTEgkGCCNOhGh+VeK93rxdizGSSST1J414q4lSs1FFFCFXsV42/k35pKlcV42/k35pKhCKtOB29a/4c9i4TmHaAKM+s5XtEQezBW4GzMwzFWgVVqKjkjDwAdjdCnd1LVtrlw3bS3LaWrjtmLCAo0jKw1LFV1njUGaeYTaZt2b1sAfq5AW5gK2aB6nL/pFMqmJyUjiMIAXZrlFFcqNLYS7kuI3wsp+hmtgmsaFa9ggRaTNxyLPrlE0k4sMmnx+y0/8A59x/2N8Pul6KAKKRrULyrZDmUlTIMjmQQRI4NrGhBpxax18sFV7hcaQR3hlJbvFojzniIHSeYe3Cm6SItsIWdS3dyyf2jMR8gafWcHiLihzeKlgCFAIA6SAwA9IMcyalvYd756JXO5hfk0ftRTAkyxYsJEsZIgmRr/iLf7ipXZCDsbpyryBfNLFQ/eBWTlAE9J6cyxuAFbhZYvIyg5TAYs0SyjTWCCY4EGJMBTZeKW3d7wt5X7rM86LEsBrGsDSJJgUOB+fVcy9+Hui1lL7RDQ2Wc3Ztljj4lz5fPJMRrxioTZP9e32cSGExGiz380cBlnjzjnFTumRSxLW9Cl0Tw/aSRBRh10nrqQB7yNo13OD+2VOb1VBL+hmommwsq7ZLBwFs+eyLHgtx8dvL6ZxH/JUNtK7mvsc+cSROUrlhj3dR3oM97Wam8Re7MC5cDKJypC5ipZT32XlpIC+eupgU7be0ili7ecy+XjAEsRlXQAc48+vCu4mlxtz/ACu6c4XGQ6NH2VD3dvD/AIjbY8DdP/NIH3IrbrYBHUBGaJIzZVmCRqBlzMY1hCBBMj56VWTK4ka91o5rHA+WlbNutvDbxtgSYcaMoJBBIIPAzBBI6EEjrTviMeFzJbXA1SagfjjfEDYnMfdX/adpXwuGu2/drIghw62lVTGuXOjRldWEL1nlTXYG0LeFu3RftsXIAmM7A94sCZk55DZtQ3M8KjVcdncBIPeTIvNbh1d15qBbBB5NnUGkXfLGpMAKATOUAkgDoJJ086rzVtsEgHete23LT2K7ho8WKM6Xtffnr7hNsYQSxC5QWYqvwgsSq6aaAgaaaaaVhG07ga9cI4F3I9CxitR313lGHslVP6rghQOIB0LHpHLz9DWTGrnDWOs6R2644rI0BkLf+VyiiimqSKzUUUUIVexXjb+TfmkqVxXjb+TfmkqEIooooQiiiihCKKKKEK07q7rG4y3roi2NVU/v6f5fzWj4DCdo2vAcfOoLd/bVrEoiq6i7ABtkhTIEdydGHpr5Va9lWWQNmEaiKx/Ep5C448iNB891uaFkMNP/AKTe+p3+dEbQIVIGnpUPT3ad2TTKqUIs1MoxZq92QhFxWdVLBAubQEqxOp5a6HoGn0f2dtG2oS5bfOojgO9Gg/2oYdJqNr371cyqmdgqiAFJUkQAJKkTAH3q13SLFVZadxddu/olHcqLnaJNy8Jy8Mg1yk8/FwHGEnQ6U3ArruWMsxYxEnp8tBRXjnXU0EXZjPUpbD4+7bnK5koqAkzkCxGVYy8NOHOdTTq9vDdYMB3QyqBEAqRGYzGs97Tl3fOo+ivL31C5NJETey7euF2LtBZsswInKABInXhPSeAFUjfHa63LqWMxFtWHaMBOvAwOeUTp1PlUpvRvMMOpt2zN0j/QOp8+g+frnhadTTrh9KSe1f5fn8JDxatYxv8AjRef4/P0Vq3k2nh7Vn3TCXTfw5i4WdYK3J4qSoPhEdNfKoTZxv2ovWsy97ICvMxJGX92kaRHCo+rLsHbhy9iSttVt3Arad1mJzXO9qWyEqApB0HSnUMLAMDj+z1WXmme3vsGnopDCe028o79pHMRmBKn8Gk8f7S77iLaLb8z3z8pgfame2r2HNpwhskFk7AIsOqgHP2rQCSdNCTrJEDjW6hfQwMdfCFaj4nUvZ/Ij3+trpTE4lrjFnYsx4kmSaSooqdVyScyiiiiheKzUUUUIVexXjb+TfmkqVxXjb+TfmkqEIooooQiiiihCKKKKEKx7hYBb2PtBjopLx1KCQB84PoDWz3DANYVuxtG3h8Xau3QWRCSQBJ4EAgc4MH5VuHah7YYTDKCJ46iRNZPjrXdq1x0t63Wk4OW4C3e6hcU0tSVe7/iNeKpjQLVDRFFFAE16vUUV1liuUIRUFvZtw4a0An9R5APwgcT+B/9VO1QN/3PvCDkLY+7NV2hiEkwDtEt4pO6GmLm6nJVp3JJJJJPEnnXmiitUsEiuzXKKEIooooQiiiihCKKKKEKzUUUUIVexXjb+TfmkqVxXjb+TfmkqEIooooQiiiihCKKKKELoredg7Yt4uwr2yD3RmXmpjUEceM686wWvaXSDIJB6gxS6voRVtAvYjRXaOsNM4kC91vOJ2VJkGPWkl2MebD6Vhb3mbiSfUz+as24W8b4fFIhY9jcIVlJ0BbRWA5QY16TSqXhMscZc19yNrfsp1FxsucGltgev6WqW9kIOJJ+1N8XiVXuoAOppbauKI7o58aiqSxNLu84rQxtJ7zig0UUVZU6KpHtCw3ftP1Vl+hkfk1d6gt88H2mFYjihDfLgfsZ+VXKGTBO0+SX8Ti7WleBtn9M1m1FdrlatYBFFFFCEUUUUIRRRRQhFFFFCFZqKKKEKvYrxt/JvzSVK4rxt/JvzSVCEUUUUIRRRRQhFFFFCEUUUUIRXVMHSuUUIWze+dsqXPjt22/1KCfuTRUTupiC+DtE8gV/0kgfaKlqxkjOzeWcivpFM7HCx3MD2RRRRUanRXi9aDqyngwIPoRBr3RXoNjdeEXFisexNgo7IeKkg/IxSVTu+eGyYtz8YVvqIP3BqCrZRPxsDuYXzeoi7KVzORIRRRRUihRRRRQhFFFFCEUUUUIVmooooQv/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0" name="Picture 8" descr="http://t3.gstatic.com/images?q=tbn:ANd9GcQ8iuW-AZz3-HPOdaqJIcWwF6kgI7tgg0FdUPz-v5rBFETQLiC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4134496"/>
            <a:ext cx="4171850" cy="155733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048000" y="6117877"/>
            <a:ext cx="3124200" cy="369332"/>
          </a:xfrm>
          <a:prstGeom prst="rect">
            <a:avLst/>
          </a:prstGeom>
        </p:spPr>
        <p:txBody>
          <a:bodyPr wrap="square">
            <a:spAutoFit/>
          </a:bodyPr>
          <a:lstStyle/>
          <a:p>
            <a:r>
              <a:rPr lang="en-US" dirty="0"/>
              <a:t>Answers on pages 224-226</a:t>
            </a:r>
          </a:p>
        </p:txBody>
      </p:sp>
    </p:spTree>
    <p:extLst>
      <p:ext uri="{BB962C8B-B14F-4D97-AF65-F5344CB8AC3E}">
        <p14:creationId xmlns:p14="http://schemas.microsoft.com/office/powerpoint/2010/main" val="924804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024744" cy="1143000"/>
          </a:xfrm>
        </p:spPr>
        <p:txBody>
          <a:bodyPr>
            <a:normAutofit fontScale="90000"/>
          </a:bodyPr>
          <a:lstStyle/>
          <a:p>
            <a:pPr algn="ctr"/>
            <a:r>
              <a:rPr lang="en-US" dirty="0" smtClean="0"/>
              <a:t>Comprehension-Based Answer</a:t>
            </a:r>
            <a:endParaRPr lang="en-US" dirty="0"/>
          </a:p>
        </p:txBody>
      </p:sp>
      <p:sp>
        <p:nvSpPr>
          <p:cNvPr id="3" name="Content Placeholder 2"/>
          <p:cNvSpPr>
            <a:spLocks noGrp="1"/>
          </p:cNvSpPr>
          <p:nvPr>
            <p:ph idx="1"/>
          </p:nvPr>
        </p:nvSpPr>
        <p:spPr>
          <a:xfrm>
            <a:off x="914400" y="1447800"/>
            <a:ext cx="7772400" cy="5105400"/>
          </a:xfrm>
        </p:spPr>
        <p:txBody>
          <a:bodyPr>
            <a:normAutofit fontScale="92500" lnSpcReduction="20000"/>
          </a:bodyPr>
          <a:lstStyle/>
          <a:p>
            <a:r>
              <a:rPr lang="en-US" dirty="0" smtClean="0"/>
              <a:t>B/c science had been so important in the war, the teaching of it in the U.S. needed to be the best in the world</a:t>
            </a:r>
          </a:p>
          <a:p>
            <a:r>
              <a:rPr lang="en-US" dirty="0" smtClean="0"/>
              <a:t>Scientific method should be taught so the ordinary person would understand it is used in everyday life/rather than be looked at as something to be feared</a:t>
            </a:r>
          </a:p>
          <a:p>
            <a:r>
              <a:rPr lang="en-US" dirty="0" smtClean="0"/>
              <a:t>Math was said to have been poorly taught</a:t>
            </a:r>
          </a:p>
          <a:p>
            <a:r>
              <a:rPr lang="en-US" dirty="0" smtClean="0"/>
              <a:t>Physics curriculum had been updated slower than any other curriculum in high schools at the time</a:t>
            </a:r>
          </a:p>
          <a:p>
            <a:r>
              <a:rPr lang="en-US" dirty="0" smtClean="0"/>
              <a:t>Teachers were under familiar with classroom materials/equipment</a:t>
            </a:r>
          </a:p>
          <a:p>
            <a:r>
              <a:rPr lang="en-US" dirty="0" smtClean="0"/>
              <a:t>Curricula was not at the level it should be (of higher level students)</a:t>
            </a:r>
          </a:p>
          <a:p>
            <a:r>
              <a:rPr lang="en-US" dirty="0" smtClean="0"/>
              <a:t>Inadequate teacher training, scarcity of teachers &amp; lack of resources</a:t>
            </a:r>
            <a:endParaRPr lang="en-US" dirty="0"/>
          </a:p>
        </p:txBody>
      </p:sp>
    </p:spTree>
    <p:extLst>
      <p:ext uri="{BB962C8B-B14F-4D97-AF65-F5344CB8AC3E}">
        <p14:creationId xmlns:p14="http://schemas.microsoft.com/office/powerpoint/2010/main" val="1233023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55" y="228600"/>
            <a:ext cx="7772400" cy="1143000"/>
          </a:xfrm>
        </p:spPr>
        <p:txBody>
          <a:bodyPr/>
          <a:lstStyle/>
          <a:p>
            <a:pPr algn="ctr"/>
            <a:r>
              <a:rPr lang="en-US" dirty="0" smtClean="0"/>
              <a:t>A.S. Neill</a:t>
            </a:r>
            <a:endParaRPr lang="en-US" dirty="0"/>
          </a:p>
        </p:txBody>
      </p:sp>
      <p:pic>
        <p:nvPicPr>
          <p:cNvPr id="1026" name="Picture 2" descr="https://encrypted-tbn0.gstatic.com/images?q=tbn:ANd9GcT8gpg2dkXUNhTQ82O8SY2CjIvcyp2wnJ5Qq1WmxLM1Y1NJU18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676400"/>
            <a:ext cx="4213310" cy="2743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06655" y="4800600"/>
            <a:ext cx="5029200" cy="1323439"/>
          </a:xfrm>
          <a:prstGeom prst="rect">
            <a:avLst/>
          </a:prstGeom>
          <a:noFill/>
        </p:spPr>
        <p:txBody>
          <a:bodyPr wrap="square" rtlCol="0">
            <a:spAutoFit/>
          </a:bodyPr>
          <a:lstStyle/>
          <a:p>
            <a:pPr marL="285750" indent="-285750">
              <a:buFont typeface="Arial" pitchFamily="34" charset="0"/>
              <a:buChar char="•"/>
            </a:pPr>
            <a:r>
              <a:rPr lang="en-US" sz="2000" dirty="0" smtClean="0"/>
              <a:t>A Scottish educator that ran the English </a:t>
            </a:r>
            <a:r>
              <a:rPr lang="en-US" sz="2000" dirty="0" err="1" smtClean="0"/>
              <a:t>Summerhill</a:t>
            </a:r>
            <a:r>
              <a:rPr lang="en-US" sz="2000" dirty="0" smtClean="0"/>
              <a:t> alternative school</a:t>
            </a:r>
          </a:p>
          <a:p>
            <a:pPr marL="285750" indent="-285750">
              <a:buFont typeface="Arial" pitchFamily="34" charset="0"/>
              <a:buChar char="•"/>
            </a:pPr>
            <a:r>
              <a:rPr lang="en-US" sz="2000" dirty="0" smtClean="0"/>
              <a:t>Believed in the “progressive education” idea – refer to chart on page 233</a:t>
            </a:r>
            <a:endParaRPr lang="en-US" sz="2000" dirty="0"/>
          </a:p>
        </p:txBody>
      </p:sp>
    </p:spTree>
    <p:extLst>
      <p:ext uri="{BB962C8B-B14F-4D97-AF65-F5344CB8AC3E}">
        <p14:creationId xmlns:p14="http://schemas.microsoft.com/office/powerpoint/2010/main" val="3464463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Application-Based Question</a:t>
            </a:r>
            <a:endParaRPr lang="en-US" dirty="0"/>
          </a:p>
        </p:txBody>
      </p:sp>
      <p:sp>
        <p:nvSpPr>
          <p:cNvPr id="3" name="Content Placeholder 2"/>
          <p:cNvSpPr>
            <a:spLocks noGrp="1"/>
          </p:cNvSpPr>
          <p:nvPr>
            <p:ph idx="1"/>
          </p:nvPr>
        </p:nvSpPr>
        <p:spPr>
          <a:xfrm>
            <a:off x="609600" y="2286000"/>
            <a:ext cx="5181600" cy="3962400"/>
          </a:xfrm>
        </p:spPr>
        <p:txBody>
          <a:bodyPr>
            <a:normAutofit fontScale="92500" lnSpcReduction="10000"/>
          </a:bodyPr>
          <a:lstStyle/>
          <a:p>
            <a:endParaRPr lang="en-US" dirty="0" smtClean="0"/>
          </a:p>
          <a:p>
            <a:r>
              <a:rPr lang="en-US" dirty="0" smtClean="0"/>
              <a:t>What do you think schools would be like today if they were still run under the “Progressive Movement” or according to how A.S. Neill best saw fit?</a:t>
            </a:r>
          </a:p>
          <a:p>
            <a:pPr marL="0" indent="0">
              <a:buNone/>
            </a:pPr>
            <a:endParaRPr lang="en-US" dirty="0"/>
          </a:p>
          <a:p>
            <a:pPr marL="0" indent="0">
              <a:buNone/>
            </a:pPr>
            <a:r>
              <a:rPr lang="en-US" sz="1900" dirty="0" smtClean="0"/>
              <a:t>Spend about 2-3 minutes discussing your answers with a buddy, and be ready to share.</a:t>
            </a:r>
          </a:p>
          <a:p>
            <a:pPr marL="0" indent="0">
              <a:buNone/>
            </a:pPr>
            <a:endParaRPr lang="en-US" dirty="0"/>
          </a:p>
          <a:p>
            <a:pPr marL="0" indent="0">
              <a:buNone/>
            </a:pPr>
            <a:r>
              <a:rPr lang="en-US" sz="1900" dirty="0" smtClean="0"/>
              <a:t>Answers on pages 232-233</a:t>
            </a:r>
            <a:endParaRPr lang="en-US" sz="1900" dirty="0"/>
          </a:p>
        </p:txBody>
      </p:sp>
      <p:pic>
        <p:nvPicPr>
          <p:cNvPr id="1026" name="Picture 2" descr="https://encrypted-tbn1.gstatic.com/images?q=tbn:ANd9GcS-XIm0YtZ5PPAIFKR8liYpPcET7IcuhUVJ9dejk6uhHnCq5M8Q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971800"/>
            <a:ext cx="2466975"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9295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BCB7348-082C-48E7-A47A-12B425C4E495}">
  <ds:schemaRefs/>
</ds:datastoreItem>
</file>

<file path=docProps/app.xml><?xml version="1.0" encoding="utf-8"?>
<Properties xmlns="http://schemas.openxmlformats.org/officeDocument/2006/extended-properties" xmlns:vt="http://schemas.openxmlformats.org/officeDocument/2006/docPropsVTypes">
  <Template>Austin</Template>
  <TotalTime>440</TotalTime>
  <Words>913</Words>
  <Application>Microsoft Office PowerPoint</Application>
  <PresentationFormat>On-screen Show (4:3)</PresentationFormat>
  <Paragraphs>142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2</vt:lpstr>
      <vt:lpstr>Austin</vt:lpstr>
      <vt:lpstr>Historical Foundations of Education By: Janice B. Theie</vt:lpstr>
      <vt:lpstr>Focus Event</vt:lpstr>
      <vt:lpstr>Great Impacts on schools and Education</vt:lpstr>
      <vt:lpstr>Knowledge-Based Question</vt:lpstr>
      <vt:lpstr>Knowledge-Based Answer</vt:lpstr>
      <vt:lpstr>Comprehension-Based Question</vt:lpstr>
      <vt:lpstr>Comprehension-Based Answer</vt:lpstr>
      <vt:lpstr>A.S. Neill</vt:lpstr>
      <vt:lpstr>Application-Based Question</vt:lpstr>
      <vt:lpstr>Application-Based Answer </vt:lpstr>
      <vt:lpstr>Analysis-Based Question</vt:lpstr>
      <vt:lpstr>Analysis-Based Answer</vt:lpstr>
      <vt:lpstr>Synthesis-Based Question</vt:lpstr>
      <vt:lpstr>Synthesis-Based Answer</vt:lpstr>
      <vt:lpstr>Evaluation-Based Question</vt:lpstr>
      <vt:lpstr>Evaluation-Based Answer</vt:lpstr>
      <vt:lpstr>Closure Trivia!!!</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Foundations of Education By: Janice B. Theie</dc:title>
  <dc:creator>admin</dc:creator>
  <cp:lastModifiedBy>Dee Moore</cp:lastModifiedBy>
  <cp:revision>35</cp:revision>
  <cp:lastPrinted>2013-04-09T15:06:42Z</cp:lastPrinted>
  <dcterms:created xsi:type="dcterms:W3CDTF">2013-04-05T13:26:51Z</dcterms:created>
  <dcterms:modified xsi:type="dcterms:W3CDTF">2013-07-03T02:09:59Z</dcterms:modified>
</cp:coreProperties>
</file>